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324" r:id="rId6"/>
    <p:sldId id="262" r:id="rId7"/>
    <p:sldId id="261" r:id="rId8"/>
    <p:sldId id="263" r:id="rId9"/>
    <p:sldId id="270" r:id="rId10"/>
    <p:sldId id="260" r:id="rId11"/>
    <p:sldId id="265" r:id="rId12"/>
    <p:sldId id="267" r:id="rId13"/>
    <p:sldId id="268" r:id="rId14"/>
    <p:sldId id="269" r:id="rId15"/>
    <p:sldId id="272" r:id="rId16"/>
    <p:sldId id="321" r:id="rId17"/>
    <p:sldId id="322" r:id="rId18"/>
    <p:sldId id="323" r:id="rId19"/>
    <p:sldId id="264" r:id="rId20"/>
    <p:sldId id="325" r:id="rId21"/>
    <p:sldId id="32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5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3FD30-2F33-45A3-864C-64FB5CB894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E97296-621F-4F38-B56C-D6ADD170A4D3}">
      <dgm:prSet/>
      <dgm:spPr/>
      <dgm:t>
        <a:bodyPr/>
        <a:lstStyle/>
        <a:p>
          <a:r>
            <a:rPr lang="en-US" b="1" dirty="0"/>
            <a:t>Rich in Omega-3 Fatty Acids:</a:t>
          </a:r>
          <a:r>
            <a:rPr lang="en-US" dirty="0"/>
            <a:t> Fish, especially fatty fish-like salmon, tuna, sardines, and mackerel, are rich in omega-3 fatty acids. </a:t>
          </a:r>
        </a:p>
      </dgm:t>
    </dgm:pt>
    <dgm:pt modelId="{6898FBB1-F6B4-48F5-9F7B-F6A9871DB5B5}" type="parTrans" cxnId="{87EC3B00-F76F-4BB7-BAFF-C6B20B72F500}">
      <dgm:prSet/>
      <dgm:spPr/>
      <dgm:t>
        <a:bodyPr/>
        <a:lstStyle/>
        <a:p>
          <a:endParaRPr lang="en-US"/>
        </a:p>
      </dgm:t>
    </dgm:pt>
    <dgm:pt modelId="{3689913C-0C4D-4794-B94F-4A2E9CBE2AAE}" type="sibTrans" cxnId="{87EC3B00-F76F-4BB7-BAFF-C6B20B72F500}">
      <dgm:prSet/>
      <dgm:spPr/>
      <dgm:t>
        <a:bodyPr/>
        <a:lstStyle/>
        <a:p>
          <a:endParaRPr lang="en-US"/>
        </a:p>
      </dgm:t>
    </dgm:pt>
    <dgm:pt modelId="{78DA3B5C-3DC5-431E-8435-F5A69C0D6379}">
      <dgm:prSet/>
      <dgm:spPr/>
      <dgm:t>
        <a:bodyPr/>
        <a:lstStyle/>
        <a:p>
          <a:r>
            <a:rPr lang="en-US" dirty="0"/>
            <a:t>Omega-3s are essential for heart health, brain function, and may help reduce inflammation.</a:t>
          </a:r>
        </a:p>
      </dgm:t>
    </dgm:pt>
    <dgm:pt modelId="{98C3472C-4E95-47EB-A1D1-39F33C83BA7D}" type="parTrans" cxnId="{DCF60A8A-94C1-4A11-B33F-13ADDDF97E12}">
      <dgm:prSet/>
      <dgm:spPr/>
      <dgm:t>
        <a:bodyPr/>
        <a:lstStyle/>
        <a:p>
          <a:endParaRPr lang="en-US"/>
        </a:p>
      </dgm:t>
    </dgm:pt>
    <dgm:pt modelId="{E76133CB-CE7A-4763-B4FE-3A0E10AECA74}" type="sibTrans" cxnId="{DCF60A8A-94C1-4A11-B33F-13ADDDF97E12}">
      <dgm:prSet/>
      <dgm:spPr/>
      <dgm:t>
        <a:bodyPr/>
        <a:lstStyle/>
        <a:p>
          <a:endParaRPr lang="en-US"/>
        </a:p>
      </dgm:t>
    </dgm:pt>
    <dgm:pt modelId="{9A82D0A7-B4C7-439F-9A5D-772A6A4CDF44}">
      <dgm:prSet/>
      <dgm:spPr/>
      <dgm:t>
        <a:bodyPr/>
        <a:lstStyle/>
        <a:p>
          <a:r>
            <a:rPr lang="en-US" b="1" dirty="0"/>
            <a:t>High-Quality Protein:</a:t>
          </a:r>
          <a:r>
            <a:rPr lang="en-US" dirty="0"/>
            <a:t> Fish is a good source of lean protein, which is important for building and maintaining muscle mass.</a:t>
          </a:r>
        </a:p>
      </dgm:t>
    </dgm:pt>
    <dgm:pt modelId="{D549C464-102A-4CA4-B5AE-A76180F5E874}" type="parTrans" cxnId="{6C55950F-146F-4145-AB7A-E26F625FB23E}">
      <dgm:prSet/>
      <dgm:spPr/>
      <dgm:t>
        <a:bodyPr/>
        <a:lstStyle/>
        <a:p>
          <a:endParaRPr lang="en-US"/>
        </a:p>
      </dgm:t>
    </dgm:pt>
    <dgm:pt modelId="{C19DFD81-7100-41EF-84F3-971F5E0FCA6F}" type="sibTrans" cxnId="{6C55950F-146F-4145-AB7A-E26F625FB23E}">
      <dgm:prSet/>
      <dgm:spPr/>
      <dgm:t>
        <a:bodyPr/>
        <a:lstStyle/>
        <a:p>
          <a:endParaRPr lang="en-US"/>
        </a:p>
      </dgm:t>
    </dgm:pt>
    <dgm:pt modelId="{499AF84F-DEBF-45F6-BBBC-AA60F2EE6F7F}">
      <dgm:prSet/>
      <dgm:spPr/>
      <dgm:t>
        <a:bodyPr/>
        <a:lstStyle/>
        <a:p>
          <a:r>
            <a:rPr lang="en-US" b="1" dirty="0"/>
            <a:t>Vitamins and Minerals:</a:t>
          </a:r>
          <a:r>
            <a:rPr lang="en-US" dirty="0"/>
            <a:t> Fish provides essential vitamins and minerals like vitamin D, vitamin B12, selenium, iodine, and phosphorus.</a:t>
          </a:r>
        </a:p>
      </dgm:t>
    </dgm:pt>
    <dgm:pt modelId="{7F0D1975-2D31-40DF-9E2C-0ADE47BDC1A0}" type="parTrans" cxnId="{B68D6FEB-3A16-4E67-A360-6A3C72A5583B}">
      <dgm:prSet/>
      <dgm:spPr/>
      <dgm:t>
        <a:bodyPr/>
        <a:lstStyle/>
        <a:p>
          <a:endParaRPr lang="en-US"/>
        </a:p>
      </dgm:t>
    </dgm:pt>
    <dgm:pt modelId="{AC725876-C84B-434D-9B33-0574BB8D9E48}" type="sibTrans" cxnId="{B68D6FEB-3A16-4E67-A360-6A3C72A5583B}">
      <dgm:prSet/>
      <dgm:spPr/>
      <dgm:t>
        <a:bodyPr/>
        <a:lstStyle/>
        <a:p>
          <a:endParaRPr lang="en-US"/>
        </a:p>
      </dgm:t>
    </dgm:pt>
    <dgm:pt modelId="{FD1B70FE-054B-411F-92E2-75F38C573686}">
      <dgm:prSet/>
      <dgm:spPr/>
      <dgm:t>
        <a:bodyPr/>
        <a:lstStyle/>
        <a:p>
          <a:r>
            <a:rPr lang="en-US" b="1" dirty="0"/>
            <a:t>Healthy Molecules: </a:t>
          </a:r>
          <a:r>
            <a:rPr lang="en-US" dirty="0"/>
            <a:t>Polyphenols and Flavonoids</a:t>
          </a:r>
        </a:p>
      </dgm:t>
    </dgm:pt>
    <dgm:pt modelId="{B29E5543-294D-445C-98B2-9B56581B949F}" type="parTrans" cxnId="{E6A80C8E-EB04-4313-A9B1-0DECF9C0710E}">
      <dgm:prSet/>
      <dgm:spPr/>
      <dgm:t>
        <a:bodyPr/>
        <a:lstStyle/>
        <a:p>
          <a:endParaRPr lang="en-US"/>
        </a:p>
      </dgm:t>
    </dgm:pt>
    <dgm:pt modelId="{F340D998-05F3-4B8D-8FD6-4F688CCD9EDA}" type="sibTrans" cxnId="{E6A80C8E-EB04-4313-A9B1-0DECF9C0710E}">
      <dgm:prSet/>
      <dgm:spPr/>
      <dgm:t>
        <a:bodyPr/>
        <a:lstStyle/>
        <a:p>
          <a:endParaRPr lang="en-US"/>
        </a:p>
      </dgm:t>
    </dgm:pt>
    <dgm:pt modelId="{25F156DE-E764-4844-9085-6F6653CE7461}" type="pres">
      <dgm:prSet presAssocID="{7213FD30-2F33-45A3-864C-64FB5CB89469}" presName="root" presStyleCnt="0">
        <dgm:presLayoutVars>
          <dgm:dir/>
          <dgm:resizeHandles val="exact"/>
        </dgm:presLayoutVars>
      </dgm:prSet>
      <dgm:spPr/>
    </dgm:pt>
    <dgm:pt modelId="{FC279954-54E9-4BFB-A3BA-F07FA9E8197E}" type="pres">
      <dgm:prSet presAssocID="{50E97296-621F-4F38-B56C-D6ADD170A4D3}" presName="compNode" presStyleCnt="0"/>
      <dgm:spPr/>
    </dgm:pt>
    <dgm:pt modelId="{2FC20430-0A4B-478E-9B4B-0B8214308B30}" type="pres">
      <dgm:prSet presAssocID="{50E97296-621F-4F38-B56C-D6ADD170A4D3}" presName="bgRect" presStyleLbl="bgShp" presStyleIdx="0" presStyleCnt="5"/>
      <dgm:spPr/>
    </dgm:pt>
    <dgm:pt modelId="{4A86AF41-96E5-423C-A217-C5C9ACB68C29}" type="pres">
      <dgm:prSet presAssocID="{50E97296-621F-4F38-B56C-D6ADD170A4D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B0628077-DEE3-47E4-B797-79E67A5DB966}" type="pres">
      <dgm:prSet presAssocID="{50E97296-621F-4F38-B56C-D6ADD170A4D3}" presName="spaceRect" presStyleCnt="0"/>
      <dgm:spPr/>
    </dgm:pt>
    <dgm:pt modelId="{D52F5B0D-9304-421D-94ED-B97071F2254B}" type="pres">
      <dgm:prSet presAssocID="{50E97296-621F-4F38-B56C-D6ADD170A4D3}" presName="parTx" presStyleLbl="revTx" presStyleIdx="0" presStyleCnt="5">
        <dgm:presLayoutVars>
          <dgm:chMax val="0"/>
          <dgm:chPref val="0"/>
        </dgm:presLayoutVars>
      </dgm:prSet>
      <dgm:spPr/>
    </dgm:pt>
    <dgm:pt modelId="{85E3E2DA-92FF-4187-A46C-A50AE1FBC0D8}" type="pres">
      <dgm:prSet presAssocID="{3689913C-0C4D-4794-B94F-4A2E9CBE2AAE}" presName="sibTrans" presStyleCnt="0"/>
      <dgm:spPr/>
    </dgm:pt>
    <dgm:pt modelId="{6E05EDC1-2FE1-4EEA-8D64-8B912CAC32BA}" type="pres">
      <dgm:prSet presAssocID="{78DA3B5C-3DC5-431E-8435-F5A69C0D6379}" presName="compNode" presStyleCnt="0"/>
      <dgm:spPr/>
    </dgm:pt>
    <dgm:pt modelId="{1D2EC3C3-7ED2-46ED-81DF-397C198F4668}" type="pres">
      <dgm:prSet presAssocID="{78DA3B5C-3DC5-431E-8435-F5A69C0D6379}" presName="bgRect" presStyleLbl="bgShp" presStyleIdx="1" presStyleCnt="5"/>
      <dgm:spPr/>
    </dgm:pt>
    <dgm:pt modelId="{CA49751D-DCC3-40A3-A03F-B33867FC029E}" type="pres">
      <dgm:prSet presAssocID="{78DA3B5C-3DC5-431E-8435-F5A69C0D63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2B3EFCEB-06C7-4036-82D0-E375EB2F3C65}" type="pres">
      <dgm:prSet presAssocID="{78DA3B5C-3DC5-431E-8435-F5A69C0D6379}" presName="spaceRect" presStyleCnt="0"/>
      <dgm:spPr/>
    </dgm:pt>
    <dgm:pt modelId="{E9B03F85-3BCE-44DB-9E4B-227F4C63C0E2}" type="pres">
      <dgm:prSet presAssocID="{78DA3B5C-3DC5-431E-8435-F5A69C0D6379}" presName="parTx" presStyleLbl="revTx" presStyleIdx="1" presStyleCnt="5">
        <dgm:presLayoutVars>
          <dgm:chMax val="0"/>
          <dgm:chPref val="0"/>
        </dgm:presLayoutVars>
      </dgm:prSet>
      <dgm:spPr/>
    </dgm:pt>
    <dgm:pt modelId="{4F404C22-4AF5-49A6-945C-B18645A45C34}" type="pres">
      <dgm:prSet presAssocID="{E76133CB-CE7A-4763-B4FE-3A0E10AECA74}" presName="sibTrans" presStyleCnt="0"/>
      <dgm:spPr/>
    </dgm:pt>
    <dgm:pt modelId="{9694175E-AA8F-4915-BCD1-7DD9B5FE5276}" type="pres">
      <dgm:prSet presAssocID="{9A82D0A7-B4C7-439F-9A5D-772A6A4CDF44}" presName="compNode" presStyleCnt="0"/>
      <dgm:spPr/>
    </dgm:pt>
    <dgm:pt modelId="{CD3EA158-04FB-41F0-8C01-78BFCF56C65C}" type="pres">
      <dgm:prSet presAssocID="{9A82D0A7-B4C7-439F-9A5D-772A6A4CDF44}" presName="bgRect" presStyleLbl="bgShp" presStyleIdx="2" presStyleCnt="5"/>
      <dgm:spPr/>
    </dgm:pt>
    <dgm:pt modelId="{952369A4-B7A9-49B0-940C-7E040C90867E}" type="pres">
      <dgm:prSet presAssocID="{9A82D0A7-B4C7-439F-9A5D-772A6A4CDF44}" presName="iconRect" presStyleLbl="node1" presStyleIdx="2" presStyleCnt="5" custFlipVert="1" custFlipHor="1" custScaleX="53296" custScaleY="82550" custLinFactX="963730" custLinFactY="-200000" custLinFactNeighborX="1000000" custLinFactNeighborY="-206465"/>
      <dgm:spPr>
        <a:ln>
          <a:noFill/>
        </a:ln>
      </dgm:spPr>
    </dgm:pt>
    <dgm:pt modelId="{AFCB13B4-02DE-497D-8656-04EE2702D17F}" type="pres">
      <dgm:prSet presAssocID="{9A82D0A7-B4C7-439F-9A5D-772A6A4CDF44}" presName="spaceRect" presStyleCnt="0"/>
      <dgm:spPr/>
    </dgm:pt>
    <dgm:pt modelId="{98C4EDE9-C0AF-477D-A262-0646B86915A9}" type="pres">
      <dgm:prSet presAssocID="{9A82D0A7-B4C7-439F-9A5D-772A6A4CDF44}" presName="parTx" presStyleLbl="revTx" presStyleIdx="2" presStyleCnt="5">
        <dgm:presLayoutVars>
          <dgm:chMax val="0"/>
          <dgm:chPref val="0"/>
        </dgm:presLayoutVars>
      </dgm:prSet>
      <dgm:spPr/>
    </dgm:pt>
    <dgm:pt modelId="{1431236E-167B-4825-B128-11A0248F36EB}" type="pres">
      <dgm:prSet presAssocID="{C19DFD81-7100-41EF-84F3-971F5E0FCA6F}" presName="sibTrans" presStyleCnt="0"/>
      <dgm:spPr/>
    </dgm:pt>
    <dgm:pt modelId="{B4455CAE-B302-44B9-B599-B0033E53C853}" type="pres">
      <dgm:prSet presAssocID="{499AF84F-DEBF-45F6-BBBC-AA60F2EE6F7F}" presName="compNode" presStyleCnt="0"/>
      <dgm:spPr/>
    </dgm:pt>
    <dgm:pt modelId="{2D51F1B4-3D91-4FD9-87FA-FCB67A00C936}" type="pres">
      <dgm:prSet presAssocID="{499AF84F-DEBF-45F6-BBBC-AA60F2EE6F7F}" presName="bgRect" presStyleLbl="bgShp" presStyleIdx="3" presStyleCnt="5"/>
      <dgm:spPr/>
    </dgm:pt>
    <dgm:pt modelId="{6748C70A-8C0E-47CF-B5C4-332CC4A76AC6}" type="pres">
      <dgm:prSet presAssocID="{499AF84F-DEBF-45F6-BBBC-AA60F2EE6F7F}"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melon"/>
        </a:ext>
      </dgm:extLst>
    </dgm:pt>
    <dgm:pt modelId="{96895D84-11D5-4443-9DE0-218DD9A238D8}" type="pres">
      <dgm:prSet presAssocID="{499AF84F-DEBF-45F6-BBBC-AA60F2EE6F7F}" presName="spaceRect" presStyleCnt="0"/>
      <dgm:spPr/>
    </dgm:pt>
    <dgm:pt modelId="{2540E0F3-603E-41CA-B423-3DE0D276AD61}" type="pres">
      <dgm:prSet presAssocID="{499AF84F-DEBF-45F6-BBBC-AA60F2EE6F7F}" presName="parTx" presStyleLbl="revTx" presStyleIdx="3" presStyleCnt="5">
        <dgm:presLayoutVars>
          <dgm:chMax val="0"/>
          <dgm:chPref val="0"/>
        </dgm:presLayoutVars>
      </dgm:prSet>
      <dgm:spPr/>
    </dgm:pt>
    <dgm:pt modelId="{55321916-8199-406F-ABB2-F29827DF0F8E}" type="pres">
      <dgm:prSet presAssocID="{AC725876-C84B-434D-9B33-0574BB8D9E48}" presName="sibTrans" presStyleCnt="0"/>
      <dgm:spPr/>
    </dgm:pt>
    <dgm:pt modelId="{5A264E93-8BA8-4906-90F0-FE555B8FCEAB}" type="pres">
      <dgm:prSet presAssocID="{FD1B70FE-054B-411F-92E2-75F38C573686}" presName="compNode" presStyleCnt="0"/>
      <dgm:spPr/>
    </dgm:pt>
    <dgm:pt modelId="{1805DF89-8D45-4500-865C-938D719645DF}" type="pres">
      <dgm:prSet presAssocID="{FD1B70FE-054B-411F-92E2-75F38C573686}" presName="bgRect" presStyleLbl="bgShp" presStyleIdx="4" presStyleCnt="5"/>
      <dgm:spPr/>
    </dgm:pt>
    <dgm:pt modelId="{5E56237D-B4E8-427E-A390-8E74D86ED1A2}" type="pres">
      <dgm:prSet presAssocID="{FD1B70FE-054B-411F-92E2-75F38C573686}"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NA"/>
        </a:ext>
      </dgm:extLst>
    </dgm:pt>
    <dgm:pt modelId="{8D1B5E87-2556-4C3A-8E77-BAC30F7D99F1}" type="pres">
      <dgm:prSet presAssocID="{FD1B70FE-054B-411F-92E2-75F38C573686}" presName="spaceRect" presStyleCnt="0"/>
      <dgm:spPr/>
    </dgm:pt>
    <dgm:pt modelId="{AABB3205-AA71-49CA-8D42-EF5256777C48}" type="pres">
      <dgm:prSet presAssocID="{FD1B70FE-054B-411F-92E2-75F38C573686}" presName="parTx" presStyleLbl="revTx" presStyleIdx="4" presStyleCnt="5">
        <dgm:presLayoutVars>
          <dgm:chMax val="0"/>
          <dgm:chPref val="0"/>
        </dgm:presLayoutVars>
      </dgm:prSet>
      <dgm:spPr/>
    </dgm:pt>
  </dgm:ptLst>
  <dgm:cxnLst>
    <dgm:cxn modelId="{87EC3B00-F76F-4BB7-BAFF-C6B20B72F500}" srcId="{7213FD30-2F33-45A3-864C-64FB5CB89469}" destId="{50E97296-621F-4F38-B56C-D6ADD170A4D3}" srcOrd="0" destOrd="0" parTransId="{6898FBB1-F6B4-48F5-9F7B-F6A9871DB5B5}" sibTransId="{3689913C-0C4D-4794-B94F-4A2E9CBE2AAE}"/>
    <dgm:cxn modelId="{6C55950F-146F-4145-AB7A-E26F625FB23E}" srcId="{7213FD30-2F33-45A3-864C-64FB5CB89469}" destId="{9A82D0A7-B4C7-439F-9A5D-772A6A4CDF44}" srcOrd="2" destOrd="0" parTransId="{D549C464-102A-4CA4-B5AE-A76180F5E874}" sibTransId="{C19DFD81-7100-41EF-84F3-971F5E0FCA6F}"/>
    <dgm:cxn modelId="{2E627F4C-6448-4306-8B04-E51DAD60AC8F}" type="presOf" srcId="{9A82D0A7-B4C7-439F-9A5D-772A6A4CDF44}" destId="{98C4EDE9-C0AF-477D-A262-0646B86915A9}" srcOrd="0" destOrd="0" presId="urn:microsoft.com/office/officeart/2018/2/layout/IconVerticalSolidList"/>
    <dgm:cxn modelId="{6D14AF7F-B8CF-403F-AE4E-214533B3442F}" type="presOf" srcId="{78DA3B5C-3DC5-431E-8435-F5A69C0D6379}" destId="{E9B03F85-3BCE-44DB-9E4B-227F4C63C0E2}" srcOrd="0" destOrd="0" presId="urn:microsoft.com/office/officeart/2018/2/layout/IconVerticalSolidList"/>
    <dgm:cxn modelId="{DCF60A8A-94C1-4A11-B33F-13ADDDF97E12}" srcId="{7213FD30-2F33-45A3-864C-64FB5CB89469}" destId="{78DA3B5C-3DC5-431E-8435-F5A69C0D6379}" srcOrd="1" destOrd="0" parTransId="{98C3472C-4E95-47EB-A1D1-39F33C83BA7D}" sibTransId="{E76133CB-CE7A-4763-B4FE-3A0E10AECA74}"/>
    <dgm:cxn modelId="{E6A80C8E-EB04-4313-A9B1-0DECF9C0710E}" srcId="{7213FD30-2F33-45A3-864C-64FB5CB89469}" destId="{FD1B70FE-054B-411F-92E2-75F38C573686}" srcOrd="4" destOrd="0" parTransId="{B29E5543-294D-445C-98B2-9B56581B949F}" sibTransId="{F340D998-05F3-4B8D-8FD6-4F688CCD9EDA}"/>
    <dgm:cxn modelId="{712E688F-CE92-40F2-9002-5195B285C3A4}" type="presOf" srcId="{FD1B70FE-054B-411F-92E2-75F38C573686}" destId="{AABB3205-AA71-49CA-8D42-EF5256777C48}" srcOrd="0" destOrd="0" presId="urn:microsoft.com/office/officeart/2018/2/layout/IconVerticalSolidList"/>
    <dgm:cxn modelId="{7EB72290-1CE5-453E-B1D3-AC25481106EB}" type="presOf" srcId="{50E97296-621F-4F38-B56C-D6ADD170A4D3}" destId="{D52F5B0D-9304-421D-94ED-B97071F2254B}" srcOrd="0" destOrd="0" presId="urn:microsoft.com/office/officeart/2018/2/layout/IconVerticalSolidList"/>
    <dgm:cxn modelId="{752C0AA9-B1E6-4F8E-B0AE-EB1C5774A643}" type="presOf" srcId="{7213FD30-2F33-45A3-864C-64FB5CB89469}" destId="{25F156DE-E764-4844-9085-6F6653CE7461}" srcOrd="0" destOrd="0" presId="urn:microsoft.com/office/officeart/2018/2/layout/IconVerticalSolidList"/>
    <dgm:cxn modelId="{8FE792BB-4666-48CB-8E2C-92D5B3ADADB2}" type="presOf" srcId="{499AF84F-DEBF-45F6-BBBC-AA60F2EE6F7F}" destId="{2540E0F3-603E-41CA-B423-3DE0D276AD61}" srcOrd="0" destOrd="0" presId="urn:microsoft.com/office/officeart/2018/2/layout/IconVerticalSolidList"/>
    <dgm:cxn modelId="{B68D6FEB-3A16-4E67-A360-6A3C72A5583B}" srcId="{7213FD30-2F33-45A3-864C-64FB5CB89469}" destId="{499AF84F-DEBF-45F6-BBBC-AA60F2EE6F7F}" srcOrd="3" destOrd="0" parTransId="{7F0D1975-2D31-40DF-9E2C-0ADE47BDC1A0}" sibTransId="{AC725876-C84B-434D-9B33-0574BB8D9E48}"/>
    <dgm:cxn modelId="{E011C429-4E06-48F5-91C4-E5F603A8EAAA}" type="presParOf" srcId="{25F156DE-E764-4844-9085-6F6653CE7461}" destId="{FC279954-54E9-4BFB-A3BA-F07FA9E8197E}" srcOrd="0" destOrd="0" presId="urn:microsoft.com/office/officeart/2018/2/layout/IconVerticalSolidList"/>
    <dgm:cxn modelId="{88AE85C0-10DC-4789-9047-F35E50130564}" type="presParOf" srcId="{FC279954-54E9-4BFB-A3BA-F07FA9E8197E}" destId="{2FC20430-0A4B-478E-9B4B-0B8214308B30}" srcOrd="0" destOrd="0" presId="urn:microsoft.com/office/officeart/2018/2/layout/IconVerticalSolidList"/>
    <dgm:cxn modelId="{96C40AB5-8E19-4309-9E4D-34EDA7A6CCCC}" type="presParOf" srcId="{FC279954-54E9-4BFB-A3BA-F07FA9E8197E}" destId="{4A86AF41-96E5-423C-A217-C5C9ACB68C29}" srcOrd="1" destOrd="0" presId="urn:microsoft.com/office/officeart/2018/2/layout/IconVerticalSolidList"/>
    <dgm:cxn modelId="{5CBF9BDD-7466-4A1E-8C72-A6527FE85B5D}" type="presParOf" srcId="{FC279954-54E9-4BFB-A3BA-F07FA9E8197E}" destId="{B0628077-DEE3-47E4-B797-79E67A5DB966}" srcOrd="2" destOrd="0" presId="urn:microsoft.com/office/officeart/2018/2/layout/IconVerticalSolidList"/>
    <dgm:cxn modelId="{0D341442-E39D-4284-B884-15908F955DE9}" type="presParOf" srcId="{FC279954-54E9-4BFB-A3BA-F07FA9E8197E}" destId="{D52F5B0D-9304-421D-94ED-B97071F2254B}" srcOrd="3" destOrd="0" presId="urn:microsoft.com/office/officeart/2018/2/layout/IconVerticalSolidList"/>
    <dgm:cxn modelId="{CD228FF7-7549-4D06-8F8C-603618001E20}" type="presParOf" srcId="{25F156DE-E764-4844-9085-6F6653CE7461}" destId="{85E3E2DA-92FF-4187-A46C-A50AE1FBC0D8}" srcOrd="1" destOrd="0" presId="urn:microsoft.com/office/officeart/2018/2/layout/IconVerticalSolidList"/>
    <dgm:cxn modelId="{4309D4FB-21B0-487F-8A85-F80291BA331F}" type="presParOf" srcId="{25F156DE-E764-4844-9085-6F6653CE7461}" destId="{6E05EDC1-2FE1-4EEA-8D64-8B912CAC32BA}" srcOrd="2" destOrd="0" presId="urn:microsoft.com/office/officeart/2018/2/layout/IconVerticalSolidList"/>
    <dgm:cxn modelId="{58ADEEFF-86A8-4DBE-A9E9-E62554201246}" type="presParOf" srcId="{6E05EDC1-2FE1-4EEA-8D64-8B912CAC32BA}" destId="{1D2EC3C3-7ED2-46ED-81DF-397C198F4668}" srcOrd="0" destOrd="0" presId="urn:microsoft.com/office/officeart/2018/2/layout/IconVerticalSolidList"/>
    <dgm:cxn modelId="{583A3B92-9004-4546-9FCE-CF27D549F0B2}" type="presParOf" srcId="{6E05EDC1-2FE1-4EEA-8D64-8B912CAC32BA}" destId="{CA49751D-DCC3-40A3-A03F-B33867FC029E}" srcOrd="1" destOrd="0" presId="urn:microsoft.com/office/officeart/2018/2/layout/IconVerticalSolidList"/>
    <dgm:cxn modelId="{F1DF27C7-0C4C-46C4-87FB-7AC0716D576A}" type="presParOf" srcId="{6E05EDC1-2FE1-4EEA-8D64-8B912CAC32BA}" destId="{2B3EFCEB-06C7-4036-82D0-E375EB2F3C65}" srcOrd="2" destOrd="0" presId="urn:microsoft.com/office/officeart/2018/2/layout/IconVerticalSolidList"/>
    <dgm:cxn modelId="{D4C8E2AF-5E11-4108-9ABE-3878EA92EBD9}" type="presParOf" srcId="{6E05EDC1-2FE1-4EEA-8D64-8B912CAC32BA}" destId="{E9B03F85-3BCE-44DB-9E4B-227F4C63C0E2}" srcOrd="3" destOrd="0" presId="urn:microsoft.com/office/officeart/2018/2/layout/IconVerticalSolidList"/>
    <dgm:cxn modelId="{3C0BA180-C4EA-4159-B884-3FE0FC7D9841}" type="presParOf" srcId="{25F156DE-E764-4844-9085-6F6653CE7461}" destId="{4F404C22-4AF5-49A6-945C-B18645A45C34}" srcOrd="3" destOrd="0" presId="urn:microsoft.com/office/officeart/2018/2/layout/IconVerticalSolidList"/>
    <dgm:cxn modelId="{B57FC0B3-C68D-42C5-8257-CE7B319FEC1B}" type="presParOf" srcId="{25F156DE-E764-4844-9085-6F6653CE7461}" destId="{9694175E-AA8F-4915-BCD1-7DD9B5FE5276}" srcOrd="4" destOrd="0" presId="urn:microsoft.com/office/officeart/2018/2/layout/IconVerticalSolidList"/>
    <dgm:cxn modelId="{1B9B1718-1725-47C3-BED4-71FE41346E97}" type="presParOf" srcId="{9694175E-AA8F-4915-BCD1-7DD9B5FE5276}" destId="{CD3EA158-04FB-41F0-8C01-78BFCF56C65C}" srcOrd="0" destOrd="0" presId="urn:microsoft.com/office/officeart/2018/2/layout/IconVerticalSolidList"/>
    <dgm:cxn modelId="{DECA3D9A-7CCC-4AE0-845F-AE93549C7F21}" type="presParOf" srcId="{9694175E-AA8F-4915-BCD1-7DD9B5FE5276}" destId="{952369A4-B7A9-49B0-940C-7E040C90867E}" srcOrd="1" destOrd="0" presId="urn:microsoft.com/office/officeart/2018/2/layout/IconVerticalSolidList"/>
    <dgm:cxn modelId="{43160822-F9D3-44A1-9D35-B5529C4EA1E2}" type="presParOf" srcId="{9694175E-AA8F-4915-BCD1-7DD9B5FE5276}" destId="{AFCB13B4-02DE-497D-8656-04EE2702D17F}" srcOrd="2" destOrd="0" presId="urn:microsoft.com/office/officeart/2018/2/layout/IconVerticalSolidList"/>
    <dgm:cxn modelId="{E0BBAAE2-2EB1-4C77-A460-3F1833CF98AD}" type="presParOf" srcId="{9694175E-AA8F-4915-BCD1-7DD9B5FE5276}" destId="{98C4EDE9-C0AF-477D-A262-0646B86915A9}" srcOrd="3" destOrd="0" presId="urn:microsoft.com/office/officeart/2018/2/layout/IconVerticalSolidList"/>
    <dgm:cxn modelId="{8FC71574-BCD2-4801-BC13-51B205F6443D}" type="presParOf" srcId="{25F156DE-E764-4844-9085-6F6653CE7461}" destId="{1431236E-167B-4825-B128-11A0248F36EB}" srcOrd="5" destOrd="0" presId="urn:microsoft.com/office/officeart/2018/2/layout/IconVerticalSolidList"/>
    <dgm:cxn modelId="{B492D291-7594-49B3-862C-927CC5607709}" type="presParOf" srcId="{25F156DE-E764-4844-9085-6F6653CE7461}" destId="{B4455CAE-B302-44B9-B599-B0033E53C853}" srcOrd="6" destOrd="0" presId="urn:microsoft.com/office/officeart/2018/2/layout/IconVerticalSolidList"/>
    <dgm:cxn modelId="{C9859FF1-9626-4C33-985E-AA9E07F064A7}" type="presParOf" srcId="{B4455CAE-B302-44B9-B599-B0033E53C853}" destId="{2D51F1B4-3D91-4FD9-87FA-FCB67A00C936}" srcOrd="0" destOrd="0" presId="urn:microsoft.com/office/officeart/2018/2/layout/IconVerticalSolidList"/>
    <dgm:cxn modelId="{BB9085E2-7829-43C0-8D24-1FF9B5A7F1CE}" type="presParOf" srcId="{B4455CAE-B302-44B9-B599-B0033E53C853}" destId="{6748C70A-8C0E-47CF-B5C4-332CC4A76AC6}" srcOrd="1" destOrd="0" presId="urn:microsoft.com/office/officeart/2018/2/layout/IconVerticalSolidList"/>
    <dgm:cxn modelId="{9A6472CF-377E-4BF6-A61C-76285C7E457F}" type="presParOf" srcId="{B4455CAE-B302-44B9-B599-B0033E53C853}" destId="{96895D84-11D5-4443-9DE0-218DD9A238D8}" srcOrd="2" destOrd="0" presId="urn:microsoft.com/office/officeart/2018/2/layout/IconVerticalSolidList"/>
    <dgm:cxn modelId="{11AA8B3E-7828-4C3F-8498-D8EFD9CEAA21}" type="presParOf" srcId="{B4455CAE-B302-44B9-B599-B0033E53C853}" destId="{2540E0F3-603E-41CA-B423-3DE0D276AD61}" srcOrd="3" destOrd="0" presId="urn:microsoft.com/office/officeart/2018/2/layout/IconVerticalSolidList"/>
    <dgm:cxn modelId="{D9F2BFBF-7B9B-407A-B45D-752843D07874}" type="presParOf" srcId="{25F156DE-E764-4844-9085-6F6653CE7461}" destId="{55321916-8199-406F-ABB2-F29827DF0F8E}" srcOrd="7" destOrd="0" presId="urn:microsoft.com/office/officeart/2018/2/layout/IconVerticalSolidList"/>
    <dgm:cxn modelId="{1AB84B89-C4F8-4B37-B77E-4FDE9032C35F}" type="presParOf" srcId="{25F156DE-E764-4844-9085-6F6653CE7461}" destId="{5A264E93-8BA8-4906-90F0-FE555B8FCEAB}" srcOrd="8" destOrd="0" presId="urn:microsoft.com/office/officeart/2018/2/layout/IconVerticalSolidList"/>
    <dgm:cxn modelId="{EE14CBB4-4B01-4E2B-9DE8-4AB98F4BF271}" type="presParOf" srcId="{5A264E93-8BA8-4906-90F0-FE555B8FCEAB}" destId="{1805DF89-8D45-4500-865C-938D719645DF}" srcOrd="0" destOrd="0" presId="urn:microsoft.com/office/officeart/2018/2/layout/IconVerticalSolidList"/>
    <dgm:cxn modelId="{371774CA-CC8C-4BEF-8E27-4EBFFBBAF32D}" type="presParOf" srcId="{5A264E93-8BA8-4906-90F0-FE555B8FCEAB}" destId="{5E56237D-B4E8-427E-A390-8E74D86ED1A2}" srcOrd="1" destOrd="0" presId="urn:microsoft.com/office/officeart/2018/2/layout/IconVerticalSolidList"/>
    <dgm:cxn modelId="{B7C6A63D-A3F7-495A-BBD0-369F819D7EE8}" type="presParOf" srcId="{5A264E93-8BA8-4906-90F0-FE555B8FCEAB}" destId="{8D1B5E87-2556-4C3A-8E77-BAC30F7D99F1}" srcOrd="2" destOrd="0" presId="urn:microsoft.com/office/officeart/2018/2/layout/IconVerticalSolidList"/>
    <dgm:cxn modelId="{F50C3E2B-DF26-4A0A-BC7E-F0CA115B217B}" type="presParOf" srcId="{5A264E93-8BA8-4906-90F0-FE555B8FCEAB}" destId="{AABB3205-AA71-49CA-8D42-EF5256777C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C8474-190D-4D27-A97A-63418E6B8A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F64501B-93FB-4E4C-9DD7-DF59E2A37AFB}">
      <dgm:prSet/>
      <dgm:spPr/>
      <dgm:t>
        <a:bodyPr/>
        <a:lstStyle/>
        <a:p>
          <a:r>
            <a:rPr lang="en-US" b="1" dirty="0"/>
            <a:t>Mercury Levels:</a:t>
          </a:r>
          <a:r>
            <a:rPr lang="en-US" dirty="0"/>
            <a:t> Some fish, particularly larger predatory fish like king mackerel, swordfish, and tilefish, can contain higher levels of mercury. </a:t>
          </a:r>
        </a:p>
      </dgm:t>
    </dgm:pt>
    <dgm:pt modelId="{021086BD-35E1-4F3C-8FD8-DE051E782838}" type="parTrans" cxnId="{014C3C33-15E4-4B2C-972F-67A31535FEFA}">
      <dgm:prSet/>
      <dgm:spPr/>
      <dgm:t>
        <a:bodyPr/>
        <a:lstStyle/>
        <a:p>
          <a:endParaRPr lang="en-US"/>
        </a:p>
      </dgm:t>
    </dgm:pt>
    <dgm:pt modelId="{1EA8DFCA-5867-4EF8-B884-61E86942990E}" type="sibTrans" cxnId="{014C3C33-15E4-4B2C-972F-67A31535FEFA}">
      <dgm:prSet/>
      <dgm:spPr/>
      <dgm:t>
        <a:bodyPr/>
        <a:lstStyle/>
        <a:p>
          <a:endParaRPr lang="en-US"/>
        </a:p>
      </dgm:t>
    </dgm:pt>
    <dgm:pt modelId="{2BEA215D-64E0-4AD1-9983-592FB3D85B35}">
      <dgm:prSet/>
      <dgm:spPr/>
      <dgm:t>
        <a:bodyPr/>
        <a:lstStyle/>
        <a:p>
          <a:r>
            <a:rPr lang="en-US" dirty="0"/>
            <a:t>Pregnant women, women who may become pregnant, and young children are restricted due to mercury intake in fish.  They can choose low-mercury fish options (Lower on the Food Chain).</a:t>
          </a:r>
        </a:p>
      </dgm:t>
    </dgm:pt>
    <dgm:pt modelId="{03E99CE3-BC3E-4724-B82B-1F040E853F41}" type="parTrans" cxnId="{F527C564-2A1D-44C7-98AF-09A1BAA1AA7C}">
      <dgm:prSet/>
      <dgm:spPr/>
      <dgm:t>
        <a:bodyPr/>
        <a:lstStyle/>
        <a:p>
          <a:endParaRPr lang="en-US"/>
        </a:p>
      </dgm:t>
    </dgm:pt>
    <dgm:pt modelId="{A2AD9940-07B9-4F61-8D3D-1BF35D130291}" type="sibTrans" cxnId="{F527C564-2A1D-44C7-98AF-09A1BAA1AA7C}">
      <dgm:prSet/>
      <dgm:spPr/>
      <dgm:t>
        <a:bodyPr/>
        <a:lstStyle/>
        <a:p>
          <a:endParaRPr lang="en-US"/>
        </a:p>
      </dgm:t>
    </dgm:pt>
    <dgm:pt modelId="{46A56907-966F-4643-92AD-457EE30060DE}">
      <dgm:prSet/>
      <dgm:spPr/>
      <dgm:t>
        <a:bodyPr/>
        <a:lstStyle/>
        <a:p>
          <a:r>
            <a:rPr lang="en-US" b="1" dirty="0"/>
            <a:t>Sustainability:</a:t>
          </a:r>
          <a:r>
            <a:rPr lang="en-US" dirty="0"/>
            <a:t> Overfishing can deplete fish populations and harm marine ecosystems. Choosing fish caught using sustainable practices is important for the environment.</a:t>
          </a:r>
        </a:p>
      </dgm:t>
    </dgm:pt>
    <dgm:pt modelId="{D22C3221-590D-4741-A47D-AAF33F765D80}" type="parTrans" cxnId="{EBA2DAA7-0721-4707-ADED-CEA3C6B01E3C}">
      <dgm:prSet/>
      <dgm:spPr/>
      <dgm:t>
        <a:bodyPr/>
        <a:lstStyle/>
        <a:p>
          <a:endParaRPr lang="en-US"/>
        </a:p>
      </dgm:t>
    </dgm:pt>
    <dgm:pt modelId="{03662976-0AF4-4E72-9370-75FFC4E06BB9}" type="sibTrans" cxnId="{EBA2DAA7-0721-4707-ADED-CEA3C6B01E3C}">
      <dgm:prSet/>
      <dgm:spPr/>
      <dgm:t>
        <a:bodyPr/>
        <a:lstStyle/>
        <a:p>
          <a:endParaRPr lang="en-US"/>
        </a:p>
      </dgm:t>
    </dgm:pt>
    <dgm:pt modelId="{DD4ABA3A-B526-4D71-BE63-0D9801E067A7}">
      <dgm:prSet/>
      <dgm:spPr/>
      <dgm:t>
        <a:bodyPr/>
        <a:lstStyle/>
        <a:p>
          <a:r>
            <a:rPr lang="en-US" b="1" dirty="0"/>
            <a:t>Personal Preferences:</a:t>
          </a:r>
          <a:r>
            <a:rPr lang="en-US" dirty="0"/>
            <a:t> Do you enjoy the taste and texture of fish? If not, there might be other ways to get the nutrients fish offer, such as through supplements or other protein sources.</a:t>
          </a:r>
        </a:p>
      </dgm:t>
    </dgm:pt>
    <dgm:pt modelId="{3BBD7D17-6098-428C-A264-C8D32046F5A6}" type="parTrans" cxnId="{443315ED-C05E-4180-B185-03985699D3A7}">
      <dgm:prSet/>
      <dgm:spPr/>
      <dgm:t>
        <a:bodyPr/>
        <a:lstStyle/>
        <a:p>
          <a:endParaRPr lang="en-US"/>
        </a:p>
      </dgm:t>
    </dgm:pt>
    <dgm:pt modelId="{E73C5A0C-2041-453E-93F9-FF643F418A64}" type="sibTrans" cxnId="{443315ED-C05E-4180-B185-03985699D3A7}">
      <dgm:prSet/>
      <dgm:spPr/>
      <dgm:t>
        <a:bodyPr/>
        <a:lstStyle/>
        <a:p>
          <a:endParaRPr lang="en-US"/>
        </a:p>
      </dgm:t>
    </dgm:pt>
    <dgm:pt modelId="{9B4A3411-1FD0-4288-B084-7104B1C4B642}" type="pres">
      <dgm:prSet presAssocID="{660C8474-190D-4D27-A97A-63418E6B8A72}" presName="linear" presStyleCnt="0">
        <dgm:presLayoutVars>
          <dgm:animLvl val="lvl"/>
          <dgm:resizeHandles val="exact"/>
        </dgm:presLayoutVars>
      </dgm:prSet>
      <dgm:spPr/>
    </dgm:pt>
    <dgm:pt modelId="{11707F93-B2E2-4E22-8A4A-1BE47182369E}" type="pres">
      <dgm:prSet presAssocID="{3F64501B-93FB-4E4C-9DD7-DF59E2A37AFB}" presName="parentText" presStyleLbl="node1" presStyleIdx="0" presStyleCnt="4">
        <dgm:presLayoutVars>
          <dgm:chMax val="0"/>
          <dgm:bulletEnabled val="1"/>
        </dgm:presLayoutVars>
      </dgm:prSet>
      <dgm:spPr/>
    </dgm:pt>
    <dgm:pt modelId="{DCFBEE1C-CB26-4794-931E-212CE43D57B6}" type="pres">
      <dgm:prSet presAssocID="{1EA8DFCA-5867-4EF8-B884-61E86942990E}" presName="spacer" presStyleCnt="0"/>
      <dgm:spPr/>
    </dgm:pt>
    <dgm:pt modelId="{E4966C7F-9BC4-45F5-80AC-EDC4B9B09139}" type="pres">
      <dgm:prSet presAssocID="{2BEA215D-64E0-4AD1-9983-592FB3D85B35}" presName="parentText" presStyleLbl="node1" presStyleIdx="1" presStyleCnt="4">
        <dgm:presLayoutVars>
          <dgm:chMax val="0"/>
          <dgm:bulletEnabled val="1"/>
        </dgm:presLayoutVars>
      </dgm:prSet>
      <dgm:spPr/>
    </dgm:pt>
    <dgm:pt modelId="{80E48F47-20FF-4A93-AD06-95511BB803A0}" type="pres">
      <dgm:prSet presAssocID="{A2AD9940-07B9-4F61-8D3D-1BF35D130291}" presName="spacer" presStyleCnt="0"/>
      <dgm:spPr/>
    </dgm:pt>
    <dgm:pt modelId="{36B99276-FB2D-430D-9742-CD28F78F7165}" type="pres">
      <dgm:prSet presAssocID="{46A56907-966F-4643-92AD-457EE30060DE}" presName="parentText" presStyleLbl="node1" presStyleIdx="2" presStyleCnt="4">
        <dgm:presLayoutVars>
          <dgm:chMax val="0"/>
          <dgm:bulletEnabled val="1"/>
        </dgm:presLayoutVars>
      </dgm:prSet>
      <dgm:spPr/>
    </dgm:pt>
    <dgm:pt modelId="{B127062B-98F9-4875-9FE4-0AD16324B6B2}" type="pres">
      <dgm:prSet presAssocID="{03662976-0AF4-4E72-9370-75FFC4E06BB9}" presName="spacer" presStyleCnt="0"/>
      <dgm:spPr/>
    </dgm:pt>
    <dgm:pt modelId="{74C2545E-9D60-43B9-8570-567B1D9BC875}" type="pres">
      <dgm:prSet presAssocID="{DD4ABA3A-B526-4D71-BE63-0D9801E067A7}" presName="parentText" presStyleLbl="node1" presStyleIdx="3" presStyleCnt="4">
        <dgm:presLayoutVars>
          <dgm:chMax val="0"/>
          <dgm:bulletEnabled val="1"/>
        </dgm:presLayoutVars>
      </dgm:prSet>
      <dgm:spPr/>
    </dgm:pt>
  </dgm:ptLst>
  <dgm:cxnLst>
    <dgm:cxn modelId="{FBA7BF03-C344-477F-8619-5C4F5A2C5326}" type="presOf" srcId="{660C8474-190D-4D27-A97A-63418E6B8A72}" destId="{9B4A3411-1FD0-4288-B084-7104B1C4B642}" srcOrd="0" destOrd="0" presId="urn:microsoft.com/office/officeart/2005/8/layout/vList2"/>
    <dgm:cxn modelId="{2F59612D-BD09-47FE-B9FE-CB1EB1EA8657}" type="presOf" srcId="{2BEA215D-64E0-4AD1-9983-592FB3D85B35}" destId="{E4966C7F-9BC4-45F5-80AC-EDC4B9B09139}" srcOrd="0" destOrd="0" presId="urn:microsoft.com/office/officeart/2005/8/layout/vList2"/>
    <dgm:cxn modelId="{014C3C33-15E4-4B2C-972F-67A31535FEFA}" srcId="{660C8474-190D-4D27-A97A-63418E6B8A72}" destId="{3F64501B-93FB-4E4C-9DD7-DF59E2A37AFB}" srcOrd="0" destOrd="0" parTransId="{021086BD-35E1-4F3C-8FD8-DE051E782838}" sibTransId="{1EA8DFCA-5867-4EF8-B884-61E86942990E}"/>
    <dgm:cxn modelId="{F527C564-2A1D-44C7-98AF-09A1BAA1AA7C}" srcId="{660C8474-190D-4D27-A97A-63418E6B8A72}" destId="{2BEA215D-64E0-4AD1-9983-592FB3D85B35}" srcOrd="1" destOrd="0" parTransId="{03E99CE3-BC3E-4724-B82B-1F040E853F41}" sibTransId="{A2AD9940-07B9-4F61-8D3D-1BF35D130291}"/>
    <dgm:cxn modelId="{2E8C296A-066E-42CF-B600-6AB71E90DABB}" type="presOf" srcId="{46A56907-966F-4643-92AD-457EE30060DE}" destId="{36B99276-FB2D-430D-9742-CD28F78F7165}" srcOrd="0" destOrd="0" presId="urn:microsoft.com/office/officeart/2005/8/layout/vList2"/>
    <dgm:cxn modelId="{98D55985-DC93-4128-9D78-53B0DF5E8187}" type="presOf" srcId="{3F64501B-93FB-4E4C-9DD7-DF59E2A37AFB}" destId="{11707F93-B2E2-4E22-8A4A-1BE47182369E}" srcOrd="0" destOrd="0" presId="urn:microsoft.com/office/officeart/2005/8/layout/vList2"/>
    <dgm:cxn modelId="{399F8689-CC7D-4DA9-9070-5BCAA55582D6}" type="presOf" srcId="{DD4ABA3A-B526-4D71-BE63-0D9801E067A7}" destId="{74C2545E-9D60-43B9-8570-567B1D9BC875}" srcOrd="0" destOrd="0" presId="urn:microsoft.com/office/officeart/2005/8/layout/vList2"/>
    <dgm:cxn modelId="{EBA2DAA7-0721-4707-ADED-CEA3C6B01E3C}" srcId="{660C8474-190D-4D27-A97A-63418E6B8A72}" destId="{46A56907-966F-4643-92AD-457EE30060DE}" srcOrd="2" destOrd="0" parTransId="{D22C3221-590D-4741-A47D-AAF33F765D80}" sibTransId="{03662976-0AF4-4E72-9370-75FFC4E06BB9}"/>
    <dgm:cxn modelId="{443315ED-C05E-4180-B185-03985699D3A7}" srcId="{660C8474-190D-4D27-A97A-63418E6B8A72}" destId="{DD4ABA3A-B526-4D71-BE63-0D9801E067A7}" srcOrd="3" destOrd="0" parTransId="{3BBD7D17-6098-428C-A264-C8D32046F5A6}" sibTransId="{E73C5A0C-2041-453E-93F9-FF643F418A64}"/>
    <dgm:cxn modelId="{9B6B28B1-8AAD-4B34-BF26-19081617386E}" type="presParOf" srcId="{9B4A3411-1FD0-4288-B084-7104B1C4B642}" destId="{11707F93-B2E2-4E22-8A4A-1BE47182369E}" srcOrd="0" destOrd="0" presId="urn:microsoft.com/office/officeart/2005/8/layout/vList2"/>
    <dgm:cxn modelId="{127D47E5-29CC-4A57-ACE3-D0C5241C4DD6}" type="presParOf" srcId="{9B4A3411-1FD0-4288-B084-7104B1C4B642}" destId="{DCFBEE1C-CB26-4794-931E-212CE43D57B6}" srcOrd="1" destOrd="0" presId="urn:microsoft.com/office/officeart/2005/8/layout/vList2"/>
    <dgm:cxn modelId="{5B9E03A0-0635-4A0B-A955-6ED782A1152E}" type="presParOf" srcId="{9B4A3411-1FD0-4288-B084-7104B1C4B642}" destId="{E4966C7F-9BC4-45F5-80AC-EDC4B9B09139}" srcOrd="2" destOrd="0" presId="urn:microsoft.com/office/officeart/2005/8/layout/vList2"/>
    <dgm:cxn modelId="{0336C15F-F5E9-431A-A2E0-6B05698F897D}" type="presParOf" srcId="{9B4A3411-1FD0-4288-B084-7104B1C4B642}" destId="{80E48F47-20FF-4A93-AD06-95511BB803A0}" srcOrd="3" destOrd="0" presId="urn:microsoft.com/office/officeart/2005/8/layout/vList2"/>
    <dgm:cxn modelId="{5A7439D7-D145-471A-9FD4-D8DDD832835D}" type="presParOf" srcId="{9B4A3411-1FD0-4288-B084-7104B1C4B642}" destId="{36B99276-FB2D-430D-9742-CD28F78F7165}" srcOrd="4" destOrd="0" presId="urn:microsoft.com/office/officeart/2005/8/layout/vList2"/>
    <dgm:cxn modelId="{28AF720D-7D67-46E8-A6B9-F3BB4CB1E6BB}" type="presParOf" srcId="{9B4A3411-1FD0-4288-B084-7104B1C4B642}" destId="{B127062B-98F9-4875-9FE4-0AD16324B6B2}" srcOrd="5" destOrd="0" presId="urn:microsoft.com/office/officeart/2005/8/layout/vList2"/>
    <dgm:cxn modelId="{01ED2DA7-93CB-4FCB-AAB7-828BE5CC1328}" type="presParOf" srcId="{9B4A3411-1FD0-4288-B084-7104B1C4B642}" destId="{74C2545E-9D60-43B9-8570-567B1D9BC87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AA303-89A8-4957-8350-EFD9C611CAC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C0D2EA7-4100-4259-89BC-0116B8B0B49E}">
      <dgm:prSet/>
      <dgm:spPr/>
      <dgm:t>
        <a:bodyPr/>
        <a:lstStyle/>
        <a:p>
          <a:r>
            <a:rPr lang="en-US" dirty="0"/>
            <a:t>Eating fish 2-3 times a week is generally recommended as part of a healthy diet.</a:t>
          </a:r>
        </a:p>
      </dgm:t>
    </dgm:pt>
    <dgm:pt modelId="{EA6C0E0E-B4AD-48C5-BF08-66729FA5FC5F}" type="parTrans" cxnId="{9DFC9296-719B-476F-AF8E-13AC8EA3B4DD}">
      <dgm:prSet/>
      <dgm:spPr/>
      <dgm:t>
        <a:bodyPr/>
        <a:lstStyle/>
        <a:p>
          <a:endParaRPr lang="en-US"/>
        </a:p>
      </dgm:t>
    </dgm:pt>
    <dgm:pt modelId="{6D87BB6D-738A-41FF-A0A3-88FF6A6655E0}" type="sibTrans" cxnId="{9DFC9296-719B-476F-AF8E-13AC8EA3B4DD}">
      <dgm:prSet/>
      <dgm:spPr/>
      <dgm:t>
        <a:bodyPr/>
        <a:lstStyle/>
        <a:p>
          <a:endParaRPr lang="en-US"/>
        </a:p>
      </dgm:t>
    </dgm:pt>
    <dgm:pt modelId="{BB39BA6F-FAFD-4FB6-A40C-A1BA72ED7BE0}">
      <dgm:prSet/>
      <dgm:spPr/>
      <dgm:t>
        <a:bodyPr/>
        <a:lstStyle/>
        <a:p>
          <a:r>
            <a:rPr lang="en-US" dirty="0"/>
            <a:t>Choose a variety of </a:t>
          </a:r>
          <a:r>
            <a:rPr lang="en-US" u="sng" dirty="0"/>
            <a:t>low-mercury fish </a:t>
          </a:r>
          <a:r>
            <a:rPr lang="en-US" dirty="0"/>
            <a:t>options caught using sustainable practices. (Lower on the Food Chain)</a:t>
          </a:r>
        </a:p>
      </dgm:t>
    </dgm:pt>
    <dgm:pt modelId="{33A9F6A0-392B-4B7F-AA49-85A9677C81A9}" type="parTrans" cxnId="{ABDA9E24-0826-43C0-A868-8C2AB764825A}">
      <dgm:prSet/>
      <dgm:spPr/>
      <dgm:t>
        <a:bodyPr/>
        <a:lstStyle/>
        <a:p>
          <a:endParaRPr lang="en-US"/>
        </a:p>
      </dgm:t>
    </dgm:pt>
    <dgm:pt modelId="{A5AC5E6D-E216-4CC7-A650-6D2980DA6A64}" type="sibTrans" cxnId="{ABDA9E24-0826-43C0-A868-8C2AB764825A}">
      <dgm:prSet/>
      <dgm:spPr/>
      <dgm:t>
        <a:bodyPr/>
        <a:lstStyle/>
        <a:p>
          <a:endParaRPr lang="en-US"/>
        </a:p>
      </dgm:t>
    </dgm:pt>
    <dgm:pt modelId="{33C43A89-EA22-4876-8836-00AECB43077E}">
      <dgm:prSet/>
      <dgm:spPr/>
      <dgm:t>
        <a:bodyPr/>
        <a:lstStyle/>
        <a:p>
          <a:r>
            <a:rPr lang="en-US" dirty="0"/>
            <a:t>If you don't enjoy fish or have concerns about mercury intake, leafy vegetables or Flax seeds Foods. Flaxseed, canola oil, walnuts, sunflower seeds and soybeans are all good sources of omega-3 fatty acids.</a:t>
          </a:r>
        </a:p>
      </dgm:t>
    </dgm:pt>
    <dgm:pt modelId="{792E7B2D-DFA3-4621-882A-E0EF8606E669}" type="parTrans" cxnId="{8BAE0F20-B5FB-44B0-9EB8-4270724E003F}">
      <dgm:prSet/>
      <dgm:spPr/>
      <dgm:t>
        <a:bodyPr/>
        <a:lstStyle/>
        <a:p>
          <a:endParaRPr lang="en-US"/>
        </a:p>
      </dgm:t>
    </dgm:pt>
    <dgm:pt modelId="{E68EB76E-4F9E-4AD0-8AFB-C70657E832E4}" type="sibTrans" cxnId="{8BAE0F20-B5FB-44B0-9EB8-4270724E003F}">
      <dgm:prSet/>
      <dgm:spPr/>
      <dgm:t>
        <a:bodyPr/>
        <a:lstStyle/>
        <a:p>
          <a:endParaRPr lang="en-US"/>
        </a:p>
      </dgm:t>
    </dgm:pt>
    <dgm:pt modelId="{0FD10364-7E73-4BA8-9631-D8CD1C298B43}">
      <dgm:prSet/>
      <dgm:spPr/>
      <dgm:t>
        <a:bodyPr/>
        <a:lstStyle/>
        <a:p>
          <a:r>
            <a:rPr lang="en-US" dirty="0"/>
            <a:t>Fortified foods. Yogurt, milk and eggs can be fortified with omega-3 fatty acids.</a:t>
          </a:r>
        </a:p>
      </dgm:t>
    </dgm:pt>
    <dgm:pt modelId="{45B5165B-8F9A-4890-B1CA-F0C6D9A9D574}" type="parTrans" cxnId="{743FAA52-42A7-4ADD-8D45-7C3582C194F8}">
      <dgm:prSet/>
      <dgm:spPr/>
      <dgm:t>
        <a:bodyPr/>
        <a:lstStyle/>
        <a:p>
          <a:endParaRPr lang="en-US"/>
        </a:p>
      </dgm:t>
    </dgm:pt>
    <dgm:pt modelId="{66BF791A-2D89-4A51-839F-885A105A93C0}" type="sibTrans" cxnId="{743FAA52-42A7-4ADD-8D45-7C3582C194F8}">
      <dgm:prSet/>
      <dgm:spPr/>
      <dgm:t>
        <a:bodyPr/>
        <a:lstStyle/>
        <a:p>
          <a:endParaRPr lang="en-US"/>
        </a:p>
      </dgm:t>
    </dgm:pt>
    <dgm:pt modelId="{09CF2A72-A118-4F0D-A16D-CD592D4DBAB3}">
      <dgm:prSet/>
      <dgm:spPr/>
      <dgm:t>
        <a:bodyPr/>
        <a:lstStyle/>
        <a:p>
          <a:r>
            <a:rPr lang="en-US" dirty="0"/>
            <a:t>Supplements. Supplements typically contain fish oil or omega-3 fatty acids from marine plant sources with toxins removed. Many prenatal vitamins also contain DHA an Omega-3 for Brain Health. </a:t>
          </a:r>
        </a:p>
      </dgm:t>
    </dgm:pt>
    <dgm:pt modelId="{094B24EA-291C-4CB2-B658-995CEC70968E}" type="parTrans" cxnId="{ADFF0F82-9AF6-4CE5-9FBB-9740FCE8D8E3}">
      <dgm:prSet/>
      <dgm:spPr/>
      <dgm:t>
        <a:bodyPr/>
        <a:lstStyle/>
        <a:p>
          <a:endParaRPr lang="en-US"/>
        </a:p>
      </dgm:t>
    </dgm:pt>
    <dgm:pt modelId="{9650067F-E076-460A-BA86-F90B422886EB}" type="sibTrans" cxnId="{ADFF0F82-9AF6-4CE5-9FBB-9740FCE8D8E3}">
      <dgm:prSet/>
      <dgm:spPr/>
      <dgm:t>
        <a:bodyPr/>
        <a:lstStyle/>
        <a:p>
          <a:endParaRPr lang="en-US"/>
        </a:p>
      </dgm:t>
    </dgm:pt>
    <dgm:pt modelId="{5C5C3CCB-4F82-45A8-8842-4A31A96E79E0}">
      <dgm:prSet/>
      <dgm:spPr/>
      <dgm:t>
        <a:bodyPr/>
        <a:lstStyle/>
        <a:p>
          <a:r>
            <a:rPr lang="en-US"/>
            <a:t>Talk to your health care professional before taking any supplement.</a:t>
          </a:r>
        </a:p>
      </dgm:t>
    </dgm:pt>
    <dgm:pt modelId="{98EF45F0-5BE7-49DF-BA13-C456F07E3937}" type="parTrans" cxnId="{209C9595-4674-4808-A687-C9AF530C56E7}">
      <dgm:prSet/>
      <dgm:spPr/>
      <dgm:t>
        <a:bodyPr/>
        <a:lstStyle/>
        <a:p>
          <a:endParaRPr lang="en-US"/>
        </a:p>
      </dgm:t>
    </dgm:pt>
    <dgm:pt modelId="{2C5428D1-FCC3-4AB1-AED5-7BB50C269C77}" type="sibTrans" cxnId="{209C9595-4674-4808-A687-C9AF530C56E7}">
      <dgm:prSet/>
      <dgm:spPr/>
      <dgm:t>
        <a:bodyPr/>
        <a:lstStyle/>
        <a:p>
          <a:endParaRPr lang="en-US"/>
        </a:p>
      </dgm:t>
    </dgm:pt>
    <dgm:pt modelId="{7018221A-F23B-4DB2-8F23-C9DD624A77EB}" type="pres">
      <dgm:prSet presAssocID="{249AA303-89A8-4957-8350-EFD9C611CAC4}" presName="diagram" presStyleCnt="0">
        <dgm:presLayoutVars>
          <dgm:dir/>
          <dgm:resizeHandles val="exact"/>
        </dgm:presLayoutVars>
      </dgm:prSet>
      <dgm:spPr/>
    </dgm:pt>
    <dgm:pt modelId="{167BCB1C-1714-43AF-9E97-619331039945}" type="pres">
      <dgm:prSet presAssocID="{6C0D2EA7-4100-4259-89BC-0116B8B0B49E}" presName="node" presStyleLbl="node1" presStyleIdx="0" presStyleCnt="6">
        <dgm:presLayoutVars>
          <dgm:bulletEnabled val="1"/>
        </dgm:presLayoutVars>
      </dgm:prSet>
      <dgm:spPr/>
    </dgm:pt>
    <dgm:pt modelId="{DAF39B86-A14A-49EF-AD34-847BEA3D1FC9}" type="pres">
      <dgm:prSet presAssocID="{6D87BB6D-738A-41FF-A0A3-88FF6A6655E0}" presName="sibTrans" presStyleCnt="0"/>
      <dgm:spPr/>
    </dgm:pt>
    <dgm:pt modelId="{BAC4FCA3-6E52-47E8-A733-9645CF9A57F7}" type="pres">
      <dgm:prSet presAssocID="{BB39BA6F-FAFD-4FB6-A40C-A1BA72ED7BE0}" presName="node" presStyleLbl="node1" presStyleIdx="1" presStyleCnt="6">
        <dgm:presLayoutVars>
          <dgm:bulletEnabled val="1"/>
        </dgm:presLayoutVars>
      </dgm:prSet>
      <dgm:spPr/>
    </dgm:pt>
    <dgm:pt modelId="{5D6F12B3-FC56-4F41-933A-623BBA9077AA}" type="pres">
      <dgm:prSet presAssocID="{A5AC5E6D-E216-4CC7-A650-6D2980DA6A64}" presName="sibTrans" presStyleCnt="0"/>
      <dgm:spPr/>
    </dgm:pt>
    <dgm:pt modelId="{627E9B35-33CF-4C5A-B3C0-6CF82E655D2C}" type="pres">
      <dgm:prSet presAssocID="{33C43A89-EA22-4876-8836-00AECB43077E}" presName="node" presStyleLbl="node1" presStyleIdx="2" presStyleCnt="6">
        <dgm:presLayoutVars>
          <dgm:bulletEnabled val="1"/>
        </dgm:presLayoutVars>
      </dgm:prSet>
      <dgm:spPr/>
    </dgm:pt>
    <dgm:pt modelId="{8B53D863-24CA-4BD7-B2F3-4970670E729D}" type="pres">
      <dgm:prSet presAssocID="{E68EB76E-4F9E-4AD0-8AFB-C70657E832E4}" presName="sibTrans" presStyleCnt="0"/>
      <dgm:spPr/>
    </dgm:pt>
    <dgm:pt modelId="{8EF80FEA-6811-44ED-9A93-D29CEF13B5E5}" type="pres">
      <dgm:prSet presAssocID="{0FD10364-7E73-4BA8-9631-D8CD1C298B43}" presName="node" presStyleLbl="node1" presStyleIdx="3" presStyleCnt="6">
        <dgm:presLayoutVars>
          <dgm:bulletEnabled val="1"/>
        </dgm:presLayoutVars>
      </dgm:prSet>
      <dgm:spPr/>
    </dgm:pt>
    <dgm:pt modelId="{E5B543A9-8EE9-4504-9521-8A9DD1BDA665}" type="pres">
      <dgm:prSet presAssocID="{66BF791A-2D89-4A51-839F-885A105A93C0}" presName="sibTrans" presStyleCnt="0"/>
      <dgm:spPr/>
    </dgm:pt>
    <dgm:pt modelId="{5A643001-A163-46A6-A386-83D64CFF14F8}" type="pres">
      <dgm:prSet presAssocID="{09CF2A72-A118-4F0D-A16D-CD592D4DBAB3}" presName="node" presStyleLbl="node1" presStyleIdx="4" presStyleCnt="6">
        <dgm:presLayoutVars>
          <dgm:bulletEnabled val="1"/>
        </dgm:presLayoutVars>
      </dgm:prSet>
      <dgm:spPr/>
    </dgm:pt>
    <dgm:pt modelId="{09F089B7-88CD-4ABF-B5FF-68A6B7CCEED1}" type="pres">
      <dgm:prSet presAssocID="{9650067F-E076-460A-BA86-F90B422886EB}" presName="sibTrans" presStyleCnt="0"/>
      <dgm:spPr/>
    </dgm:pt>
    <dgm:pt modelId="{494D5FD4-B6DA-493F-B0E2-482A81872612}" type="pres">
      <dgm:prSet presAssocID="{5C5C3CCB-4F82-45A8-8842-4A31A96E79E0}" presName="node" presStyleLbl="node1" presStyleIdx="5" presStyleCnt="6">
        <dgm:presLayoutVars>
          <dgm:bulletEnabled val="1"/>
        </dgm:presLayoutVars>
      </dgm:prSet>
      <dgm:spPr/>
    </dgm:pt>
  </dgm:ptLst>
  <dgm:cxnLst>
    <dgm:cxn modelId="{98086307-8A80-42C1-B517-6DDBE1B00EF8}" type="presOf" srcId="{5C5C3CCB-4F82-45A8-8842-4A31A96E79E0}" destId="{494D5FD4-B6DA-493F-B0E2-482A81872612}" srcOrd="0" destOrd="0" presId="urn:microsoft.com/office/officeart/2005/8/layout/default"/>
    <dgm:cxn modelId="{B016A210-DDDA-425A-95D9-7A77423B8AF4}" type="presOf" srcId="{6C0D2EA7-4100-4259-89BC-0116B8B0B49E}" destId="{167BCB1C-1714-43AF-9E97-619331039945}" srcOrd="0" destOrd="0" presId="urn:microsoft.com/office/officeart/2005/8/layout/default"/>
    <dgm:cxn modelId="{6FCC8E1E-979E-416B-AE9B-35EEF7880382}" type="presOf" srcId="{BB39BA6F-FAFD-4FB6-A40C-A1BA72ED7BE0}" destId="{BAC4FCA3-6E52-47E8-A733-9645CF9A57F7}" srcOrd="0" destOrd="0" presId="urn:microsoft.com/office/officeart/2005/8/layout/default"/>
    <dgm:cxn modelId="{8BAE0F20-B5FB-44B0-9EB8-4270724E003F}" srcId="{249AA303-89A8-4957-8350-EFD9C611CAC4}" destId="{33C43A89-EA22-4876-8836-00AECB43077E}" srcOrd="2" destOrd="0" parTransId="{792E7B2D-DFA3-4621-882A-E0EF8606E669}" sibTransId="{E68EB76E-4F9E-4AD0-8AFB-C70657E832E4}"/>
    <dgm:cxn modelId="{ABDA9E24-0826-43C0-A868-8C2AB764825A}" srcId="{249AA303-89A8-4957-8350-EFD9C611CAC4}" destId="{BB39BA6F-FAFD-4FB6-A40C-A1BA72ED7BE0}" srcOrd="1" destOrd="0" parTransId="{33A9F6A0-392B-4B7F-AA49-85A9677C81A9}" sibTransId="{A5AC5E6D-E216-4CC7-A650-6D2980DA6A64}"/>
    <dgm:cxn modelId="{8AAC833D-544F-40A0-9209-891F06E94856}" type="presOf" srcId="{0FD10364-7E73-4BA8-9631-D8CD1C298B43}" destId="{8EF80FEA-6811-44ED-9A93-D29CEF13B5E5}" srcOrd="0" destOrd="0" presId="urn:microsoft.com/office/officeart/2005/8/layout/default"/>
    <dgm:cxn modelId="{743FAA52-42A7-4ADD-8D45-7C3582C194F8}" srcId="{249AA303-89A8-4957-8350-EFD9C611CAC4}" destId="{0FD10364-7E73-4BA8-9631-D8CD1C298B43}" srcOrd="3" destOrd="0" parTransId="{45B5165B-8F9A-4890-B1CA-F0C6D9A9D574}" sibTransId="{66BF791A-2D89-4A51-839F-885A105A93C0}"/>
    <dgm:cxn modelId="{1FC2217B-8593-43C8-AB97-64953A7BF88F}" type="presOf" srcId="{09CF2A72-A118-4F0D-A16D-CD592D4DBAB3}" destId="{5A643001-A163-46A6-A386-83D64CFF14F8}" srcOrd="0" destOrd="0" presId="urn:microsoft.com/office/officeart/2005/8/layout/default"/>
    <dgm:cxn modelId="{F286997F-98A2-43A7-A4F9-ECA775C49303}" type="presOf" srcId="{249AA303-89A8-4957-8350-EFD9C611CAC4}" destId="{7018221A-F23B-4DB2-8F23-C9DD624A77EB}" srcOrd="0" destOrd="0" presId="urn:microsoft.com/office/officeart/2005/8/layout/default"/>
    <dgm:cxn modelId="{ADFF0F82-9AF6-4CE5-9FBB-9740FCE8D8E3}" srcId="{249AA303-89A8-4957-8350-EFD9C611CAC4}" destId="{09CF2A72-A118-4F0D-A16D-CD592D4DBAB3}" srcOrd="4" destOrd="0" parTransId="{094B24EA-291C-4CB2-B658-995CEC70968E}" sibTransId="{9650067F-E076-460A-BA86-F90B422886EB}"/>
    <dgm:cxn modelId="{209C9595-4674-4808-A687-C9AF530C56E7}" srcId="{249AA303-89A8-4957-8350-EFD9C611CAC4}" destId="{5C5C3CCB-4F82-45A8-8842-4A31A96E79E0}" srcOrd="5" destOrd="0" parTransId="{98EF45F0-5BE7-49DF-BA13-C456F07E3937}" sibTransId="{2C5428D1-FCC3-4AB1-AED5-7BB50C269C77}"/>
    <dgm:cxn modelId="{9DFC9296-719B-476F-AF8E-13AC8EA3B4DD}" srcId="{249AA303-89A8-4957-8350-EFD9C611CAC4}" destId="{6C0D2EA7-4100-4259-89BC-0116B8B0B49E}" srcOrd="0" destOrd="0" parTransId="{EA6C0E0E-B4AD-48C5-BF08-66729FA5FC5F}" sibTransId="{6D87BB6D-738A-41FF-A0A3-88FF6A6655E0}"/>
    <dgm:cxn modelId="{F04819D8-A88D-471D-9315-40C27EF59EFE}" type="presOf" srcId="{33C43A89-EA22-4876-8836-00AECB43077E}" destId="{627E9B35-33CF-4C5A-B3C0-6CF82E655D2C}" srcOrd="0" destOrd="0" presId="urn:microsoft.com/office/officeart/2005/8/layout/default"/>
    <dgm:cxn modelId="{BC60BE90-B6B0-467F-A506-77E7B634D119}" type="presParOf" srcId="{7018221A-F23B-4DB2-8F23-C9DD624A77EB}" destId="{167BCB1C-1714-43AF-9E97-619331039945}" srcOrd="0" destOrd="0" presId="urn:microsoft.com/office/officeart/2005/8/layout/default"/>
    <dgm:cxn modelId="{41C02686-DC1A-4A43-9B6A-E746E763A659}" type="presParOf" srcId="{7018221A-F23B-4DB2-8F23-C9DD624A77EB}" destId="{DAF39B86-A14A-49EF-AD34-847BEA3D1FC9}" srcOrd="1" destOrd="0" presId="urn:microsoft.com/office/officeart/2005/8/layout/default"/>
    <dgm:cxn modelId="{A789D570-032A-4727-A5A3-7BFAD3F18A39}" type="presParOf" srcId="{7018221A-F23B-4DB2-8F23-C9DD624A77EB}" destId="{BAC4FCA3-6E52-47E8-A733-9645CF9A57F7}" srcOrd="2" destOrd="0" presId="urn:microsoft.com/office/officeart/2005/8/layout/default"/>
    <dgm:cxn modelId="{31D0E432-1172-419F-AE6C-F28055465C4B}" type="presParOf" srcId="{7018221A-F23B-4DB2-8F23-C9DD624A77EB}" destId="{5D6F12B3-FC56-4F41-933A-623BBA9077AA}" srcOrd="3" destOrd="0" presId="urn:microsoft.com/office/officeart/2005/8/layout/default"/>
    <dgm:cxn modelId="{FE62370C-8000-4154-8655-B1ECB7BC4BFE}" type="presParOf" srcId="{7018221A-F23B-4DB2-8F23-C9DD624A77EB}" destId="{627E9B35-33CF-4C5A-B3C0-6CF82E655D2C}" srcOrd="4" destOrd="0" presId="urn:microsoft.com/office/officeart/2005/8/layout/default"/>
    <dgm:cxn modelId="{633B501F-059B-460E-BC11-CB37418717A3}" type="presParOf" srcId="{7018221A-F23B-4DB2-8F23-C9DD624A77EB}" destId="{8B53D863-24CA-4BD7-B2F3-4970670E729D}" srcOrd="5" destOrd="0" presId="urn:microsoft.com/office/officeart/2005/8/layout/default"/>
    <dgm:cxn modelId="{2A2D0AB0-5D81-46CD-B61E-F98800B6434C}" type="presParOf" srcId="{7018221A-F23B-4DB2-8F23-C9DD624A77EB}" destId="{8EF80FEA-6811-44ED-9A93-D29CEF13B5E5}" srcOrd="6" destOrd="0" presId="urn:microsoft.com/office/officeart/2005/8/layout/default"/>
    <dgm:cxn modelId="{2B185846-0631-41D8-8DC5-306D2966ED4A}" type="presParOf" srcId="{7018221A-F23B-4DB2-8F23-C9DD624A77EB}" destId="{E5B543A9-8EE9-4504-9521-8A9DD1BDA665}" srcOrd="7" destOrd="0" presId="urn:microsoft.com/office/officeart/2005/8/layout/default"/>
    <dgm:cxn modelId="{9EC1DF45-7984-4394-A64C-476751F91106}" type="presParOf" srcId="{7018221A-F23B-4DB2-8F23-C9DD624A77EB}" destId="{5A643001-A163-46A6-A386-83D64CFF14F8}" srcOrd="8" destOrd="0" presId="urn:microsoft.com/office/officeart/2005/8/layout/default"/>
    <dgm:cxn modelId="{29C1E944-FEBC-4BDD-B615-D5C6816E502D}" type="presParOf" srcId="{7018221A-F23B-4DB2-8F23-C9DD624A77EB}" destId="{09F089B7-88CD-4ABF-B5FF-68A6B7CCEED1}" srcOrd="9" destOrd="0" presId="urn:microsoft.com/office/officeart/2005/8/layout/default"/>
    <dgm:cxn modelId="{06C0A775-6AD8-4A7D-9FC1-9242E2ADFB48}" type="presParOf" srcId="{7018221A-F23B-4DB2-8F23-C9DD624A77EB}" destId="{494D5FD4-B6DA-493F-B0E2-482A8187261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72EA46-D718-413D-9B2D-F10120E4E2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45AA908-816B-4A8B-9282-70CA622ADD83}">
      <dgm:prSet/>
      <dgm:spPr/>
      <dgm:t>
        <a:bodyPr/>
        <a:lstStyle/>
        <a:p>
          <a:r>
            <a:rPr lang="en-US" dirty="0"/>
            <a:t>Coastal countries tend to have the highest consumption of fish and seafood, with some people eating more than 80 kilograms of aquatic foods per year. </a:t>
          </a:r>
        </a:p>
      </dgm:t>
    </dgm:pt>
    <dgm:pt modelId="{3C71D329-A6C8-4F1F-ACD2-D78A6C1D32BE}" type="parTrans" cxnId="{73615C44-8A8F-4F81-B198-A30441699E8B}">
      <dgm:prSet/>
      <dgm:spPr/>
      <dgm:t>
        <a:bodyPr/>
        <a:lstStyle/>
        <a:p>
          <a:endParaRPr lang="en-US"/>
        </a:p>
      </dgm:t>
    </dgm:pt>
    <dgm:pt modelId="{AB332498-13E6-4AFA-92F3-374EA2ED8045}" type="sibTrans" cxnId="{73615C44-8A8F-4F81-B198-A30441699E8B}">
      <dgm:prSet/>
      <dgm:spPr/>
      <dgm:t>
        <a:bodyPr/>
        <a:lstStyle/>
        <a:p>
          <a:endParaRPr lang="en-US"/>
        </a:p>
      </dgm:t>
    </dgm:pt>
    <dgm:pt modelId="{461A01FC-80C7-4781-8B49-274D0C7C74D6}">
      <dgm:prSet/>
      <dgm:spPr/>
      <dgm:t>
        <a:bodyPr/>
        <a:lstStyle/>
        <a:p>
          <a:r>
            <a:rPr lang="en-US" b="1" dirty="0"/>
            <a:t>As of 2020, the Maldives in South Asia had the highest per capita consumption of fish at 87.3 kilograms (191 </a:t>
          </a:r>
          <a:r>
            <a:rPr lang="en-US" b="1" dirty="0" err="1"/>
            <a:t>lbs</a:t>
          </a:r>
          <a:r>
            <a:rPr lang="en-US" b="1" dirty="0"/>
            <a:t>) per person</a:t>
          </a:r>
          <a:r>
            <a:rPr lang="en-US" dirty="0"/>
            <a:t>. </a:t>
          </a:r>
        </a:p>
      </dgm:t>
    </dgm:pt>
    <dgm:pt modelId="{14EFD5BF-1515-48FA-B563-25C371EB33E9}" type="parTrans" cxnId="{3C0C49C6-17F0-48F1-B9D4-F545E7033012}">
      <dgm:prSet/>
      <dgm:spPr/>
      <dgm:t>
        <a:bodyPr/>
        <a:lstStyle/>
        <a:p>
          <a:endParaRPr lang="en-US"/>
        </a:p>
      </dgm:t>
    </dgm:pt>
    <dgm:pt modelId="{3317060A-D5C9-418E-B314-B01EF744B6BD}" type="sibTrans" cxnId="{3C0C49C6-17F0-48F1-B9D4-F545E7033012}">
      <dgm:prSet/>
      <dgm:spPr/>
      <dgm:t>
        <a:bodyPr/>
        <a:lstStyle/>
        <a:p>
          <a:endParaRPr lang="en-US"/>
        </a:p>
      </dgm:t>
    </dgm:pt>
    <dgm:pt modelId="{27A8FBAD-B40C-4DE4-B4F8-D7B6B003ABF6}">
      <dgm:prSet/>
      <dgm:spPr/>
      <dgm:t>
        <a:bodyPr/>
        <a:lstStyle/>
        <a:p>
          <a:pPr algn="ctr"/>
          <a:r>
            <a:rPr lang="en-US" b="1" dirty="0"/>
            <a:t>Other countries with high per capita consumption include:</a:t>
          </a:r>
          <a:endParaRPr lang="en-US" dirty="0"/>
        </a:p>
      </dgm:t>
    </dgm:pt>
    <dgm:pt modelId="{98C5AEA6-6258-4AE7-812B-986F23DEEDF6}" type="parTrans" cxnId="{EF37C5E0-D35E-487D-9E8B-C2572D69689C}">
      <dgm:prSet/>
      <dgm:spPr/>
      <dgm:t>
        <a:bodyPr/>
        <a:lstStyle/>
        <a:p>
          <a:endParaRPr lang="en-US"/>
        </a:p>
      </dgm:t>
    </dgm:pt>
    <dgm:pt modelId="{DF396226-2C7F-48B7-AAC3-B0EE32EAE6C0}" type="sibTrans" cxnId="{EF37C5E0-D35E-487D-9E8B-C2572D69689C}">
      <dgm:prSet/>
      <dgm:spPr/>
      <dgm:t>
        <a:bodyPr/>
        <a:lstStyle/>
        <a:p>
          <a:endParaRPr lang="en-US"/>
        </a:p>
      </dgm:t>
    </dgm:pt>
    <dgm:pt modelId="{238602D2-F548-48AD-AE22-EB331AAEBBD9}">
      <dgm:prSet/>
      <dgm:spPr/>
      <dgm:t>
        <a:bodyPr/>
        <a:lstStyle/>
        <a:p>
          <a:pPr algn="ctr"/>
          <a:r>
            <a:rPr lang="en-US" dirty="0"/>
            <a:t>Iceland: 84.3 kilograms per person in 2020</a:t>
          </a:r>
        </a:p>
      </dgm:t>
    </dgm:pt>
    <dgm:pt modelId="{939F2186-A4B6-4BDF-9EE9-97565D19E386}" type="parTrans" cxnId="{CD4FF9BB-5CDD-42C6-BFB0-DDEBF421DA93}">
      <dgm:prSet/>
      <dgm:spPr/>
      <dgm:t>
        <a:bodyPr/>
        <a:lstStyle/>
        <a:p>
          <a:endParaRPr lang="en-US"/>
        </a:p>
      </dgm:t>
    </dgm:pt>
    <dgm:pt modelId="{77A66941-9CE9-47BC-AC29-D404CFD93F89}" type="sibTrans" cxnId="{CD4FF9BB-5CDD-42C6-BFB0-DDEBF421DA93}">
      <dgm:prSet/>
      <dgm:spPr/>
      <dgm:t>
        <a:bodyPr/>
        <a:lstStyle/>
        <a:p>
          <a:endParaRPr lang="en-US"/>
        </a:p>
      </dgm:t>
    </dgm:pt>
    <dgm:pt modelId="{46B77C7A-DD4A-4682-B9EA-C6275C375EC9}">
      <dgm:prSet/>
      <dgm:spPr/>
      <dgm:t>
        <a:bodyPr/>
        <a:lstStyle/>
        <a:p>
          <a:pPr algn="ctr"/>
          <a:r>
            <a:rPr lang="en-US" dirty="0"/>
            <a:t>Macau: 70.26 kilograms per person in 2020</a:t>
          </a:r>
        </a:p>
      </dgm:t>
    </dgm:pt>
    <dgm:pt modelId="{EE7C05A0-0710-4395-9A67-0E7EF82F0B89}" type="parTrans" cxnId="{644E2454-734D-464D-A407-45AFA16FB325}">
      <dgm:prSet/>
      <dgm:spPr/>
      <dgm:t>
        <a:bodyPr/>
        <a:lstStyle/>
        <a:p>
          <a:endParaRPr lang="en-US"/>
        </a:p>
      </dgm:t>
    </dgm:pt>
    <dgm:pt modelId="{506A87DC-7B18-4AB5-AF73-B7325E47DA56}" type="sibTrans" cxnId="{644E2454-734D-464D-A407-45AFA16FB325}">
      <dgm:prSet/>
      <dgm:spPr/>
      <dgm:t>
        <a:bodyPr/>
        <a:lstStyle/>
        <a:p>
          <a:endParaRPr lang="en-US"/>
        </a:p>
      </dgm:t>
    </dgm:pt>
    <dgm:pt modelId="{F7678AFB-7E75-4F09-96AA-BC3C0D019EDA}">
      <dgm:prSet/>
      <dgm:spPr/>
      <dgm:t>
        <a:bodyPr/>
        <a:lstStyle/>
        <a:p>
          <a:pPr algn="ctr"/>
          <a:r>
            <a:rPr lang="en-US" dirty="0"/>
            <a:t>Kiribati: 69.22 kilograms per person in 2020</a:t>
          </a:r>
        </a:p>
      </dgm:t>
    </dgm:pt>
    <dgm:pt modelId="{11DF8723-A9E0-463B-BBDE-EBF00DA1BD48}" type="parTrans" cxnId="{4DD7837C-4114-4287-BC70-C547E1790802}">
      <dgm:prSet/>
      <dgm:spPr/>
      <dgm:t>
        <a:bodyPr/>
        <a:lstStyle/>
        <a:p>
          <a:endParaRPr lang="en-US"/>
        </a:p>
      </dgm:t>
    </dgm:pt>
    <dgm:pt modelId="{7086422E-F5C7-4C43-ABCF-EBF9BC9E19EF}" type="sibTrans" cxnId="{4DD7837C-4114-4287-BC70-C547E1790802}">
      <dgm:prSet/>
      <dgm:spPr/>
      <dgm:t>
        <a:bodyPr/>
        <a:lstStyle/>
        <a:p>
          <a:endParaRPr lang="en-US"/>
        </a:p>
      </dgm:t>
    </dgm:pt>
    <dgm:pt modelId="{7A8FAB58-D6B3-4FD2-9A8E-128A6F09EA21}">
      <dgm:prSet/>
      <dgm:spPr/>
      <dgm:t>
        <a:bodyPr/>
        <a:lstStyle/>
        <a:p>
          <a:pPr algn="ctr"/>
          <a:r>
            <a:rPr lang="en-US" dirty="0"/>
            <a:t>Portugal: 59.9 kilograms per person per year in the EU</a:t>
          </a:r>
        </a:p>
      </dgm:t>
    </dgm:pt>
    <dgm:pt modelId="{B989FBF5-56F5-4B3C-8A45-18D12227A830}" type="parTrans" cxnId="{785B79AE-B17E-403A-A93B-0FE69706028A}">
      <dgm:prSet/>
      <dgm:spPr/>
      <dgm:t>
        <a:bodyPr/>
        <a:lstStyle/>
        <a:p>
          <a:endParaRPr lang="en-US"/>
        </a:p>
      </dgm:t>
    </dgm:pt>
    <dgm:pt modelId="{C907910C-6EE5-4CBC-BA49-0A46F063F47C}" type="sibTrans" cxnId="{785B79AE-B17E-403A-A93B-0FE69706028A}">
      <dgm:prSet/>
      <dgm:spPr/>
      <dgm:t>
        <a:bodyPr/>
        <a:lstStyle/>
        <a:p>
          <a:endParaRPr lang="en-US"/>
        </a:p>
      </dgm:t>
    </dgm:pt>
    <dgm:pt modelId="{FB36B4E8-A827-4FCE-A9BD-0D56E5CAFA4F}">
      <dgm:prSet/>
      <dgm:spPr/>
      <dgm:t>
        <a:bodyPr/>
        <a:lstStyle/>
        <a:p>
          <a:pPr algn="ctr"/>
          <a:r>
            <a:rPr lang="en-US" dirty="0"/>
            <a:t>China: 34.27 kilograms per person per year in 2022</a:t>
          </a:r>
        </a:p>
      </dgm:t>
    </dgm:pt>
    <dgm:pt modelId="{F3DD463D-BEF3-444E-9508-A71E2980E681}" type="parTrans" cxnId="{31BC743A-E99C-40FE-878D-BEEDA5A00879}">
      <dgm:prSet/>
      <dgm:spPr/>
      <dgm:t>
        <a:bodyPr/>
        <a:lstStyle/>
        <a:p>
          <a:endParaRPr lang="en-US"/>
        </a:p>
      </dgm:t>
    </dgm:pt>
    <dgm:pt modelId="{78E4B1F2-6785-4377-A788-BE0C8483F14D}" type="sibTrans" cxnId="{31BC743A-E99C-40FE-878D-BEEDA5A00879}">
      <dgm:prSet/>
      <dgm:spPr/>
      <dgm:t>
        <a:bodyPr/>
        <a:lstStyle/>
        <a:p>
          <a:endParaRPr lang="en-US"/>
        </a:p>
      </dgm:t>
    </dgm:pt>
    <dgm:pt modelId="{B0767BD1-2E02-4B93-BBF6-3CA9A0EB042C}">
      <dgm:prSet/>
      <dgm:spPr/>
      <dgm:t>
        <a:bodyPr/>
        <a:lstStyle/>
        <a:p>
          <a:pPr algn="ctr"/>
          <a:r>
            <a:rPr lang="en-US" dirty="0"/>
            <a:t>Mexico: An estimated 14 kilograms per person per year in 2019 </a:t>
          </a:r>
        </a:p>
      </dgm:t>
    </dgm:pt>
    <dgm:pt modelId="{8224AF37-F9DB-425F-8D38-08044C8F75C6}" type="parTrans" cxnId="{5A25F4E0-F4D3-4B03-AA64-C6CBE5A1B9AC}">
      <dgm:prSet/>
      <dgm:spPr/>
      <dgm:t>
        <a:bodyPr/>
        <a:lstStyle/>
        <a:p>
          <a:endParaRPr lang="en-US"/>
        </a:p>
      </dgm:t>
    </dgm:pt>
    <dgm:pt modelId="{A0A0612A-9040-4073-A085-3FDC2C2571CE}" type="sibTrans" cxnId="{5A25F4E0-F4D3-4B03-AA64-C6CBE5A1B9AC}">
      <dgm:prSet/>
      <dgm:spPr/>
      <dgm:t>
        <a:bodyPr/>
        <a:lstStyle/>
        <a:p>
          <a:endParaRPr lang="en-US"/>
        </a:p>
      </dgm:t>
    </dgm:pt>
    <dgm:pt modelId="{027002F9-720A-4700-B4ED-5159C532F946}" type="pres">
      <dgm:prSet presAssocID="{8172EA46-D718-413D-9B2D-F10120E4E2B1}" presName="vert0" presStyleCnt="0">
        <dgm:presLayoutVars>
          <dgm:dir/>
          <dgm:animOne val="branch"/>
          <dgm:animLvl val="lvl"/>
        </dgm:presLayoutVars>
      </dgm:prSet>
      <dgm:spPr/>
    </dgm:pt>
    <dgm:pt modelId="{2A9003D0-1A0A-4EA5-A389-0B5A86419F94}" type="pres">
      <dgm:prSet presAssocID="{E45AA908-816B-4A8B-9282-70CA622ADD83}" presName="thickLine" presStyleLbl="alignNode1" presStyleIdx="0" presStyleCnt="9"/>
      <dgm:spPr/>
    </dgm:pt>
    <dgm:pt modelId="{E84E3491-B0A8-43C9-9FAF-6F4FA69BB489}" type="pres">
      <dgm:prSet presAssocID="{E45AA908-816B-4A8B-9282-70CA622ADD83}" presName="horz1" presStyleCnt="0"/>
      <dgm:spPr/>
    </dgm:pt>
    <dgm:pt modelId="{9F4EF9F3-1493-4DB6-8FE5-841806A801C7}" type="pres">
      <dgm:prSet presAssocID="{E45AA908-816B-4A8B-9282-70CA622ADD83}" presName="tx1" presStyleLbl="revTx" presStyleIdx="0" presStyleCnt="9"/>
      <dgm:spPr/>
    </dgm:pt>
    <dgm:pt modelId="{520D2651-ECEA-4CE9-94C3-29302EC57E28}" type="pres">
      <dgm:prSet presAssocID="{E45AA908-816B-4A8B-9282-70CA622ADD83}" presName="vert1" presStyleCnt="0"/>
      <dgm:spPr/>
    </dgm:pt>
    <dgm:pt modelId="{0CDD263B-C7F3-428D-94E2-BEA964006908}" type="pres">
      <dgm:prSet presAssocID="{461A01FC-80C7-4781-8B49-274D0C7C74D6}" presName="thickLine" presStyleLbl="alignNode1" presStyleIdx="1" presStyleCnt="9"/>
      <dgm:spPr/>
    </dgm:pt>
    <dgm:pt modelId="{3007A354-6F5D-4523-8232-D8E7E13CFE2F}" type="pres">
      <dgm:prSet presAssocID="{461A01FC-80C7-4781-8B49-274D0C7C74D6}" presName="horz1" presStyleCnt="0"/>
      <dgm:spPr/>
    </dgm:pt>
    <dgm:pt modelId="{4DE2CBBE-8EDB-4342-B7BC-3A002131F3A8}" type="pres">
      <dgm:prSet presAssocID="{461A01FC-80C7-4781-8B49-274D0C7C74D6}" presName="tx1" presStyleLbl="revTx" presStyleIdx="1" presStyleCnt="9"/>
      <dgm:spPr/>
    </dgm:pt>
    <dgm:pt modelId="{AC2CD97C-30B7-42A7-BED8-EA3091FCFB5B}" type="pres">
      <dgm:prSet presAssocID="{461A01FC-80C7-4781-8B49-274D0C7C74D6}" presName="vert1" presStyleCnt="0"/>
      <dgm:spPr/>
    </dgm:pt>
    <dgm:pt modelId="{82EC2143-D596-4187-9E03-4A8A54260EFC}" type="pres">
      <dgm:prSet presAssocID="{27A8FBAD-B40C-4DE4-B4F8-D7B6B003ABF6}" presName="thickLine" presStyleLbl="alignNode1" presStyleIdx="2" presStyleCnt="9"/>
      <dgm:spPr/>
    </dgm:pt>
    <dgm:pt modelId="{9D87D612-60A5-4C6D-821B-B0DF603E391D}" type="pres">
      <dgm:prSet presAssocID="{27A8FBAD-B40C-4DE4-B4F8-D7B6B003ABF6}" presName="horz1" presStyleCnt="0"/>
      <dgm:spPr/>
    </dgm:pt>
    <dgm:pt modelId="{C3FF4453-673F-41BC-94FD-4E4E700B7318}" type="pres">
      <dgm:prSet presAssocID="{27A8FBAD-B40C-4DE4-B4F8-D7B6B003ABF6}" presName="tx1" presStyleLbl="revTx" presStyleIdx="2" presStyleCnt="9"/>
      <dgm:spPr/>
    </dgm:pt>
    <dgm:pt modelId="{9343D380-AA01-4011-BF40-0F7F50579A4E}" type="pres">
      <dgm:prSet presAssocID="{27A8FBAD-B40C-4DE4-B4F8-D7B6B003ABF6}" presName="vert1" presStyleCnt="0"/>
      <dgm:spPr/>
    </dgm:pt>
    <dgm:pt modelId="{115E147E-73C1-4F5B-8882-6437D1B57910}" type="pres">
      <dgm:prSet presAssocID="{238602D2-F548-48AD-AE22-EB331AAEBBD9}" presName="thickLine" presStyleLbl="alignNode1" presStyleIdx="3" presStyleCnt="9"/>
      <dgm:spPr/>
    </dgm:pt>
    <dgm:pt modelId="{7ECBCAFB-C22C-42B6-8567-808211B27FB8}" type="pres">
      <dgm:prSet presAssocID="{238602D2-F548-48AD-AE22-EB331AAEBBD9}" presName="horz1" presStyleCnt="0"/>
      <dgm:spPr/>
    </dgm:pt>
    <dgm:pt modelId="{5A89ACED-8D02-452F-80B7-55ED8CA4CADC}" type="pres">
      <dgm:prSet presAssocID="{238602D2-F548-48AD-AE22-EB331AAEBBD9}" presName="tx1" presStyleLbl="revTx" presStyleIdx="3" presStyleCnt="9"/>
      <dgm:spPr/>
    </dgm:pt>
    <dgm:pt modelId="{14A5AE2E-DE76-46AD-9219-896BCD75FC1B}" type="pres">
      <dgm:prSet presAssocID="{238602D2-F548-48AD-AE22-EB331AAEBBD9}" presName="vert1" presStyleCnt="0"/>
      <dgm:spPr/>
    </dgm:pt>
    <dgm:pt modelId="{CAB85100-2DBF-4983-A2F1-D7DC27E3A88E}" type="pres">
      <dgm:prSet presAssocID="{46B77C7A-DD4A-4682-B9EA-C6275C375EC9}" presName="thickLine" presStyleLbl="alignNode1" presStyleIdx="4" presStyleCnt="9"/>
      <dgm:spPr/>
    </dgm:pt>
    <dgm:pt modelId="{2F9F42B5-DAB5-43F1-974B-794192DE94E4}" type="pres">
      <dgm:prSet presAssocID="{46B77C7A-DD4A-4682-B9EA-C6275C375EC9}" presName="horz1" presStyleCnt="0"/>
      <dgm:spPr/>
    </dgm:pt>
    <dgm:pt modelId="{FC9CE0DE-FCEF-431D-806B-FE3AE32EDE73}" type="pres">
      <dgm:prSet presAssocID="{46B77C7A-DD4A-4682-B9EA-C6275C375EC9}" presName="tx1" presStyleLbl="revTx" presStyleIdx="4" presStyleCnt="9"/>
      <dgm:spPr/>
    </dgm:pt>
    <dgm:pt modelId="{0F023946-49E3-4F05-AA3C-362BCDB53A29}" type="pres">
      <dgm:prSet presAssocID="{46B77C7A-DD4A-4682-B9EA-C6275C375EC9}" presName="vert1" presStyleCnt="0"/>
      <dgm:spPr/>
    </dgm:pt>
    <dgm:pt modelId="{B4A7780C-18FF-4F45-BAD0-30B949A6A5B5}" type="pres">
      <dgm:prSet presAssocID="{F7678AFB-7E75-4F09-96AA-BC3C0D019EDA}" presName="thickLine" presStyleLbl="alignNode1" presStyleIdx="5" presStyleCnt="9"/>
      <dgm:spPr/>
    </dgm:pt>
    <dgm:pt modelId="{627B7101-79E6-4559-B49D-636A6A410216}" type="pres">
      <dgm:prSet presAssocID="{F7678AFB-7E75-4F09-96AA-BC3C0D019EDA}" presName="horz1" presStyleCnt="0"/>
      <dgm:spPr/>
    </dgm:pt>
    <dgm:pt modelId="{D5C9B63C-84A7-4CC2-9FC7-707B6646C360}" type="pres">
      <dgm:prSet presAssocID="{F7678AFB-7E75-4F09-96AA-BC3C0D019EDA}" presName="tx1" presStyleLbl="revTx" presStyleIdx="5" presStyleCnt="9"/>
      <dgm:spPr/>
    </dgm:pt>
    <dgm:pt modelId="{968D4E4C-7B2A-4EC3-8A98-12AD64A9B879}" type="pres">
      <dgm:prSet presAssocID="{F7678AFB-7E75-4F09-96AA-BC3C0D019EDA}" presName="vert1" presStyleCnt="0"/>
      <dgm:spPr/>
    </dgm:pt>
    <dgm:pt modelId="{C14FB4DF-9F07-4EE4-9764-B7B1C5558CE9}" type="pres">
      <dgm:prSet presAssocID="{7A8FAB58-D6B3-4FD2-9A8E-128A6F09EA21}" presName="thickLine" presStyleLbl="alignNode1" presStyleIdx="6" presStyleCnt="9"/>
      <dgm:spPr/>
    </dgm:pt>
    <dgm:pt modelId="{6FA0D8E7-48F0-4A71-A99D-2AED1F41FE9E}" type="pres">
      <dgm:prSet presAssocID="{7A8FAB58-D6B3-4FD2-9A8E-128A6F09EA21}" presName="horz1" presStyleCnt="0"/>
      <dgm:spPr/>
    </dgm:pt>
    <dgm:pt modelId="{D7435C7B-FE1D-43AC-AE0A-4B966D0FF01C}" type="pres">
      <dgm:prSet presAssocID="{7A8FAB58-D6B3-4FD2-9A8E-128A6F09EA21}" presName="tx1" presStyleLbl="revTx" presStyleIdx="6" presStyleCnt="9"/>
      <dgm:spPr/>
    </dgm:pt>
    <dgm:pt modelId="{FB81ABCA-0168-4094-925E-500A8ECD9ADA}" type="pres">
      <dgm:prSet presAssocID="{7A8FAB58-D6B3-4FD2-9A8E-128A6F09EA21}" presName="vert1" presStyleCnt="0"/>
      <dgm:spPr/>
    </dgm:pt>
    <dgm:pt modelId="{13779339-7C1C-4585-88A8-60532C54BCFE}" type="pres">
      <dgm:prSet presAssocID="{FB36B4E8-A827-4FCE-A9BD-0D56E5CAFA4F}" presName="thickLine" presStyleLbl="alignNode1" presStyleIdx="7" presStyleCnt="9"/>
      <dgm:spPr/>
    </dgm:pt>
    <dgm:pt modelId="{21AC02BB-BFB1-402D-9DCA-B8BF30FC1D98}" type="pres">
      <dgm:prSet presAssocID="{FB36B4E8-A827-4FCE-A9BD-0D56E5CAFA4F}" presName="horz1" presStyleCnt="0"/>
      <dgm:spPr/>
    </dgm:pt>
    <dgm:pt modelId="{7FF602DE-A8B4-4568-92E7-4CD4E1151F36}" type="pres">
      <dgm:prSet presAssocID="{FB36B4E8-A827-4FCE-A9BD-0D56E5CAFA4F}" presName="tx1" presStyleLbl="revTx" presStyleIdx="7" presStyleCnt="9"/>
      <dgm:spPr/>
    </dgm:pt>
    <dgm:pt modelId="{1085763A-C4AF-4D39-A6AD-5D2A058D2B91}" type="pres">
      <dgm:prSet presAssocID="{FB36B4E8-A827-4FCE-A9BD-0D56E5CAFA4F}" presName="vert1" presStyleCnt="0"/>
      <dgm:spPr/>
    </dgm:pt>
    <dgm:pt modelId="{49DC7478-69D2-41EA-89F6-C77193DF51B7}" type="pres">
      <dgm:prSet presAssocID="{B0767BD1-2E02-4B93-BBF6-3CA9A0EB042C}" presName="thickLine" presStyleLbl="alignNode1" presStyleIdx="8" presStyleCnt="9"/>
      <dgm:spPr/>
    </dgm:pt>
    <dgm:pt modelId="{9AB7C46C-02D4-47B6-ACB4-11F44DAA5B82}" type="pres">
      <dgm:prSet presAssocID="{B0767BD1-2E02-4B93-BBF6-3CA9A0EB042C}" presName="horz1" presStyleCnt="0"/>
      <dgm:spPr/>
    </dgm:pt>
    <dgm:pt modelId="{E89D329C-1950-4C23-9B5A-4E5DD1B1FE5E}" type="pres">
      <dgm:prSet presAssocID="{B0767BD1-2E02-4B93-BBF6-3CA9A0EB042C}" presName="tx1" presStyleLbl="revTx" presStyleIdx="8" presStyleCnt="9"/>
      <dgm:spPr/>
    </dgm:pt>
    <dgm:pt modelId="{0CA29C0C-51E5-4554-AD9C-4C69803272F5}" type="pres">
      <dgm:prSet presAssocID="{B0767BD1-2E02-4B93-BBF6-3CA9A0EB042C}" presName="vert1" presStyleCnt="0"/>
      <dgm:spPr/>
    </dgm:pt>
  </dgm:ptLst>
  <dgm:cxnLst>
    <dgm:cxn modelId="{D325C205-72E6-4FCC-BC01-61DB3850E5DE}" type="presOf" srcId="{461A01FC-80C7-4781-8B49-274D0C7C74D6}" destId="{4DE2CBBE-8EDB-4342-B7BC-3A002131F3A8}" srcOrd="0" destOrd="0" presId="urn:microsoft.com/office/officeart/2008/layout/LinedList"/>
    <dgm:cxn modelId="{24E22715-BD2A-476D-8CF7-991BB2D86F55}" type="presOf" srcId="{8172EA46-D718-413D-9B2D-F10120E4E2B1}" destId="{027002F9-720A-4700-B4ED-5159C532F946}" srcOrd="0" destOrd="0" presId="urn:microsoft.com/office/officeart/2008/layout/LinedList"/>
    <dgm:cxn modelId="{31BC743A-E99C-40FE-878D-BEEDA5A00879}" srcId="{8172EA46-D718-413D-9B2D-F10120E4E2B1}" destId="{FB36B4E8-A827-4FCE-A9BD-0D56E5CAFA4F}" srcOrd="7" destOrd="0" parTransId="{F3DD463D-BEF3-444E-9508-A71E2980E681}" sibTransId="{78E4B1F2-6785-4377-A788-BE0C8483F14D}"/>
    <dgm:cxn modelId="{B5740943-65FA-4B75-8B70-C66446AFC5A5}" type="presOf" srcId="{E45AA908-816B-4A8B-9282-70CA622ADD83}" destId="{9F4EF9F3-1493-4DB6-8FE5-841806A801C7}" srcOrd="0" destOrd="0" presId="urn:microsoft.com/office/officeart/2008/layout/LinedList"/>
    <dgm:cxn modelId="{73615C44-8A8F-4F81-B198-A30441699E8B}" srcId="{8172EA46-D718-413D-9B2D-F10120E4E2B1}" destId="{E45AA908-816B-4A8B-9282-70CA622ADD83}" srcOrd="0" destOrd="0" parTransId="{3C71D329-A6C8-4F1F-ACD2-D78A6C1D32BE}" sibTransId="{AB332498-13E6-4AFA-92F3-374EA2ED8045}"/>
    <dgm:cxn modelId="{E5CB2569-D47A-430E-933C-B1FBBF7FFF80}" type="presOf" srcId="{7A8FAB58-D6B3-4FD2-9A8E-128A6F09EA21}" destId="{D7435C7B-FE1D-43AC-AE0A-4B966D0FF01C}" srcOrd="0" destOrd="0" presId="urn:microsoft.com/office/officeart/2008/layout/LinedList"/>
    <dgm:cxn modelId="{644E2454-734D-464D-A407-45AFA16FB325}" srcId="{8172EA46-D718-413D-9B2D-F10120E4E2B1}" destId="{46B77C7A-DD4A-4682-B9EA-C6275C375EC9}" srcOrd="4" destOrd="0" parTransId="{EE7C05A0-0710-4395-9A67-0E7EF82F0B89}" sibTransId="{506A87DC-7B18-4AB5-AF73-B7325E47DA56}"/>
    <dgm:cxn modelId="{F701BB56-793D-4EC5-A39D-55B3EDE37CAE}" type="presOf" srcId="{238602D2-F548-48AD-AE22-EB331AAEBBD9}" destId="{5A89ACED-8D02-452F-80B7-55ED8CA4CADC}" srcOrd="0" destOrd="0" presId="urn:microsoft.com/office/officeart/2008/layout/LinedList"/>
    <dgm:cxn modelId="{4DD7837C-4114-4287-BC70-C547E1790802}" srcId="{8172EA46-D718-413D-9B2D-F10120E4E2B1}" destId="{F7678AFB-7E75-4F09-96AA-BC3C0D019EDA}" srcOrd="5" destOrd="0" parTransId="{11DF8723-A9E0-463B-BBDE-EBF00DA1BD48}" sibTransId="{7086422E-F5C7-4C43-ABCF-EBF9BC9E19EF}"/>
    <dgm:cxn modelId="{317ACFA6-A2F1-4397-805F-8ECFCD0E122F}" type="presOf" srcId="{F7678AFB-7E75-4F09-96AA-BC3C0D019EDA}" destId="{D5C9B63C-84A7-4CC2-9FC7-707B6646C360}" srcOrd="0" destOrd="0" presId="urn:microsoft.com/office/officeart/2008/layout/LinedList"/>
    <dgm:cxn modelId="{785B79AE-B17E-403A-A93B-0FE69706028A}" srcId="{8172EA46-D718-413D-9B2D-F10120E4E2B1}" destId="{7A8FAB58-D6B3-4FD2-9A8E-128A6F09EA21}" srcOrd="6" destOrd="0" parTransId="{B989FBF5-56F5-4B3C-8A45-18D12227A830}" sibTransId="{C907910C-6EE5-4CBC-BA49-0A46F063F47C}"/>
    <dgm:cxn modelId="{34A4F5B1-4006-410E-ACB6-C22791212F1D}" type="presOf" srcId="{27A8FBAD-B40C-4DE4-B4F8-D7B6B003ABF6}" destId="{C3FF4453-673F-41BC-94FD-4E4E700B7318}" srcOrd="0" destOrd="0" presId="urn:microsoft.com/office/officeart/2008/layout/LinedList"/>
    <dgm:cxn modelId="{A07A64B3-0041-45C0-83B4-6642DC921DCB}" type="presOf" srcId="{46B77C7A-DD4A-4682-B9EA-C6275C375EC9}" destId="{FC9CE0DE-FCEF-431D-806B-FE3AE32EDE73}" srcOrd="0" destOrd="0" presId="urn:microsoft.com/office/officeart/2008/layout/LinedList"/>
    <dgm:cxn modelId="{CD4FF9BB-5CDD-42C6-BFB0-DDEBF421DA93}" srcId="{8172EA46-D718-413D-9B2D-F10120E4E2B1}" destId="{238602D2-F548-48AD-AE22-EB331AAEBBD9}" srcOrd="3" destOrd="0" parTransId="{939F2186-A4B6-4BDF-9EE9-97565D19E386}" sibTransId="{77A66941-9CE9-47BC-AC29-D404CFD93F89}"/>
    <dgm:cxn modelId="{3C0C49C6-17F0-48F1-B9D4-F545E7033012}" srcId="{8172EA46-D718-413D-9B2D-F10120E4E2B1}" destId="{461A01FC-80C7-4781-8B49-274D0C7C74D6}" srcOrd="1" destOrd="0" parTransId="{14EFD5BF-1515-48FA-B563-25C371EB33E9}" sibTransId="{3317060A-D5C9-418E-B314-B01EF744B6BD}"/>
    <dgm:cxn modelId="{FDBA07CC-AADD-4325-BFD3-0ABB440603A8}" type="presOf" srcId="{B0767BD1-2E02-4B93-BBF6-3CA9A0EB042C}" destId="{E89D329C-1950-4C23-9B5A-4E5DD1B1FE5E}" srcOrd="0" destOrd="0" presId="urn:microsoft.com/office/officeart/2008/layout/LinedList"/>
    <dgm:cxn modelId="{EF37C5E0-D35E-487D-9E8B-C2572D69689C}" srcId="{8172EA46-D718-413D-9B2D-F10120E4E2B1}" destId="{27A8FBAD-B40C-4DE4-B4F8-D7B6B003ABF6}" srcOrd="2" destOrd="0" parTransId="{98C5AEA6-6258-4AE7-812B-986F23DEEDF6}" sibTransId="{DF396226-2C7F-48B7-AAC3-B0EE32EAE6C0}"/>
    <dgm:cxn modelId="{5A25F4E0-F4D3-4B03-AA64-C6CBE5A1B9AC}" srcId="{8172EA46-D718-413D-9B2D-F10120E4E2B1}" destId="{B0767BD1-2E02-4B93-BBF6-3CA9A0EB042C}" srcOrd="8" destOrd="0" parTransId="{8224AF37-F9DB-425F-8D38-08044C8F75C6}" sibTransId="{A0A0612A-9040-4073-A085-3FDC2C2571CE}"/>
    <dgm:cxn modelId="{EE6904F6-A7D3-4FF5-A7A9-C877DCEF5891}" type="presOf" srcId="{FB36B4E8-A827-4FCE-A9BD-0D56E5CAFA4F}" destId="{7FF602DE-A8B4-4568-92E7-4CD4E1151F36}" srcOrd="0" destOrd="0" presId="urn:microsoft.com/office/officeart/2008/layout/LinedList"/>
    <dgm:cxn modelId="{DF3E8B54-E89A-4742-8AB6-E6C18C8F4BFA}" type="presParOf" srcId="{027002F9-720A-4700-B4ED-5159C532F946}" destId="{2A9003D0-1A0A-4EA5-A389-0B5A86419F94}" srcOrd="0" destOrd="0" presId="urn:microsoft.com/office/officeart/2008/layout/LinedList"/>
    <dgm:cxn modelId="{16BA1080-D812-4525-AAA2-0523CE350B62}" type="presParOf" srcId="{027002F9-720A-4700-B4ED-5159C532F946}" destId="{E84E3491-B0A8-43C9-9FAF-6F4FA69BB489}" srcOrd="1" destOrd="0" presId="urn:microsoft.com/office/officeart/2008/layout/LinedList"/>
    <dgm:cxn modelId="{6F1BC5F2-34AF-4043-BA69-6BD3160980FE}" type="presParOf" srcId="{E84E3491-B0A8-43C9-9FAF-6F4FA69BB489}" destId="{9F4EF9F3-1493-4DB6-8FE5-841806A801C7}" srcOrd="0" destOrd="0" presId="urn:microsoft.com/office/officeart/2008/layout/LinedList"/>
    <dgm:cxn modelId="{F647255C-52BA-4EF1-ABD9-BBE2E0DF87B2}" type="presParOf" srcId="{E84E3491-B0A8-43C9-9FAF-6F4FA69BB489}" destId="{520D2651-ECEA-4CE9-94C3-29302EC57E28}" srcOrd="1" destOrd="0" presId="urn:microsoft.com/office/officeart/2008/layout/LinedList"/>
    <dgm:cxn modelId="{EAD11509-068D-4CB0-9F31-CAFD224DA52A}" type="presParOf" srcId="{027002F9-720A-4700-B4ED-5159C532F946}" destId="{0CDD263B-C7F3-428D-94E2-BEA964006908}" srcOrd="2" destOrd="0" presId="urn:microsoft.com/office/officeart/2008/layout/LinedList"/>
    <dgm:cxn modelId="{20705613-C39D-4F1C-ADD3-75D47B9EEC33}" type="presParOf" srcId="{027002F9-720A-4700-B4ED-5159C532F946}" destId="{3007A354-6F5D-4523-8232-D8E7E13CFE2F}" srcOrd="3" destOrd="0" presId="urn:microsoft.com/office/officeart/2008/layout/LinedList"/>
    <dgm:cxn modelId="{88C9A1E3-2EC8-4352-89FE-AE0204386063}" type="presParOf" srcId="{3007A354-6F5D-4523-8232-D8E7E13CFE2F}" destId="{4DE2CBBE-8EDB-4342-B7BC-3A002131F3A8}" srcOrd="0" destOrd="0" presId="urn:microsoft.com/office/officeart/2008/layout/LinedList"/>
    <dgm:cxn modelId="{94BDFA1A-F417-41B1-B6A1-51359DBC5FDA}" type="presParOf" srcId="{3007A354-6F5D-4523-8232-D8E7E13CFE2F}" destId="{AC2CD97C-30B7-42A7-BED8-EA3091FCFB5B}" srcOrd="1" destOrd="0" presId="urn:microsoft.com/office/officeart/2008/layout/LinedList"/>
    <dgm:cxn modelId="{88093438-C054-4D91-9CF9-43C2DB5DD2CE}" type="presParOf" srcId="{027002F9-720A-4700-B4ED-5159C532F946}" destId="{82EC2143-D596-4187-9E03-4A8A54260EFC}" srcOrd="4" destOrd="0" presId="urn:microsoft.com/office/officeart/2008/layout/LinedList"/>
    <dgm:cxn modelId="{D7E69530-FC7D-4738-979E-CEB4AFB449BC}" type="presParOf" srcId="{027002F9-720A-4700-B4ED-5159C532F946}" destId="{9D87D612-60A5-4C6D-821B-B0DF603E391D}" srcOrd="5" destOrd="0" presId="urn:microsoft.com/office/officeart/2008/layout/LinedList"/>
    <dgm:cxn modelId="{06A37D4F-C148-46BE-8C7E-D0344BC0A5F4}" type="presParOf" srcId="{9D87D612-60A5-4C6D-821B-B0DF603E391D}" destId="{C3FF4453-673F-41BC-94FD-4E4E700B7318}" srcOrd="0" destOrd="0" presId="urn:microsoft.com/office/officeart/2008/layout/LinedList"/>
    <dgm:cxn modelId="{3D3C71F1-8555-4B00-8804-3D40744B559F}" type="presParOf" srcId="{9D87D612-60A5-4C6D-821B-B0DF603E391D}" destId="{9343D380-AA01-4011-BF40-0F7F50579A4E}" srcOrd="1" destOrd="0" presId="urn:microsoft.com/office/officeart/2008/layout/LinedList"/>
    <dgm:cxn modelId="{3048E4D4-D113-48BE-91E4-6D5325ADCDA4}" type="presParOf" srcId="{027002F9-720A-4700-B4ED-5159C532F946}" destId="{115E147E-73C1-4F5B-8882-6437D1B57910}" srcOrd="6" destOrd="0" presId="urn:microsoft.com/office/officeart/2008/layout/LinedList"/>
    <dgm:cxn modelId="{8CA831CE-E823-42DD-B867-9F0140F7F896}" type="presParOf" srcId="{027002F9-720A-4700-B4ED-5159C532F946}" destId="{7ECBCAFB-C22C-42B6-8567-808211B27FB8}" srcOrd="7" destOrd="0" presId="urn:microsoft.com/office/officeart/2008/layout/LinedList"/>
    <dgm:cxn modelId="{DAC9E1AB-F3A0-40F8-A58E-C8EA80B024AE}" type="presParOf" srcId="{7ECBCAFB-C22C-42B6-8567-808211B27FB8}" destId="{5A89ACED-8D02-452F-80B7-55ED8CA4CADC}" srcOrd="0" destOrd="0" presId="urn:microsoft.com/office/officeart/2008/layout/LinedList"/>
    <dgm:cxn modelId="{4B1A9EC1-0E14-4254-99ED-BA07C1914E43}" type="presParOf" srcId="{7ECBCAFB-C22C-42B6-8567-808211B27FB8}" destId="{14A5AE2E-DE76-46AD-9219-896BCD75FC1B}" srcOrd="1" destOrd="0" presId="urn:microsoft.com/office/officeart/2008/layout/LinedList"/>
    <dgm:cxn modelId="{7DB58B1D-8746-4CCC-B876-CA82817A1EBF}" type="presParOf" srcId="{027002F9-720A-4700-B4ED-5159C532F946}" destId="{CAB85100-2DBF-4983-A2F1-D7DC27E3A88E}" srcOrd="8" destOrd="0" presId="urn:microsoft.com/office/officeart/2008/layout/LinedList"/>
    <dgm:cxn modelId="{977B9F67-B65C-4EE2-98D1-AA0C5351EB1E}" type="presParOf" srcId="{027002F9-720A-4700-B4ED-5159C532F946}" destId="{2F9F42B5-DAB5-43F1-974B-794192DE94E4}" srcOrd="9" destOrd="0" presId="urn:microsoft.com/office/officeart/2008/layout/LinedList"/>
    <dgm:cxn modelId="{DE30B293-A10E-415D-8A4A-888015BA23ED}" type="presParOf" srcId="{2F9F42B5-DAB5-43F1-974B-794192DE94E4}" destId="{FC9CE0DE-FCEF-431D-806B-FE3AE32EDE73}" srcOrd="0" destOrd="0" presId="urn:microsoft.com/office/officeart/2008/layout/LinedList"/>
    <dgm:cxn modelId="{21DA3DF2-84D1-4675-A5CE-248C9F7DB8F7}" type="presParOf" srcId="{2F9F42B5-DAB5-43F1-974B-794192DE94E4}" destId="{0F023946-49E3-4F05-AA3C-362BCDB53A29}" srcOrd="1" destOrd="0" presId="urn:microsoft.com/office/officeart/2008/layout/LinedList"/>
    <dgm:cxn modelId="{A7D21084-7F88-42BC-BC36-555EE7375FAF}" type="presParOf" srcId="{027002F9-720A-4700-B4ED-5159C532F946}" destId="{B4A7780C-18FF-4F45-BAD0-30B949A6A5B5}" srcOrd="10" destOrd="0" presId="urn:microsoft.com/office/officeart/2008/layout/LinedList"/>
    <dgm:cxn modelId="{6CADD6CC-192C-41C7-96CF-25ED59A6BF96}" type="presParOf" srcId="{027002F9-720A-4700-B4ED-5159C532F946}" destId="{627B7101-79E6-4559-B49D-636A6A410216}" srcOrd="11" destOrd="0" presId="urn:microsoft.com/office/officeart/2008/layout/LinedList"/>
    <dgm:cxn modelId="{1FA5C6F7-DB86-47D7-A562-41531A9A1185}" type="presParOf" srcId="{627B7101-79E6-4559-B49D-636A6A410216}" destId="{D5C9B63C-84A7-4CC2-9FC7-707B6646C360}" srcOrd="0" destOrd="0" presId="urn:microsoft.com/office/officeart/2008/layout/LinedList"/>
    <dgm:cxn modelId="{52C1E10C-1FE1-4329-9BA9-D090456FDFA2}" type="presParOf" srcId="{627B7101-79E6-4559-B49D-636A6A410216}" destId="{968D4E4C-7B2A-4EC3-8A98-12AD64A9B879}" srcOrd="1" destOrd="0" presId="urn:microsoft.com/office/officeart/2008/layout/LinedList"/>
    <dgm:cxn modelId="{252BCDBD-2665-4817-94F7-36AC255FB6ED}" type="presParOf" srcId="{027002F9-720A-4700-B4ED-5159C532F946}" destId="{C14FB4DF-9F07-4EE4-9764-B7B1C5558CE9}" srcOrd="12" destOrd="0" presId="urn:microsoft.com/office/officeart/2008/layout/LinedList"/>
    <dgm:cxn modelId="{43E0F3E5-BC26-428A-B7AC-67F7700880AA}" type="presParOf" srcId="{027002F9-720A-4700-B4ED-5159C532F946}" destId="{6FA0D8E7-48F0-4A71-A99D-2AED1F41FE9E}" srcOrd="13" destOrd="0" presId="urn:microsoft.com/office/officeart/2008/layout/LinedList"/>
    <dgm:cxn modelId="{DC3C61E0-FF10-4224-A752-3CA3F6FE8D92}" type="presParOf" srcId="{6FA0D8E7-48F0-4A71-A99D-2AED1F41FE9E}" destId="{D7435C7B-FE1D-43AC-AE0A-4B966D0FF01C}" srcOrd="0" destOrd="0" presId="urn:microsoft.com/office/officeart/2008/layout/LinedList"/>
    <dgm:cxn modelId="{987582C8-9BF0-4D06-BAA9-0157E4997F1C}" type="presParOf" srcId="{6FA0D8E7-48F0-4A71-A99D-2AED1F41FE9E}" destId="{FB81ABCA-0168-4094-925E-500A8ECD9ADA}" srcOrd="1" destOrd="0" presId="urn:microsoft.com/office/officeart/2008/layout/LinedList"/>
    <dgm:cxn modelId="{3A930CE0-37FB-4A8E-84D0-6B0ED98481A7}" type="presParOf" srcId="{027002F9-720A-4700-B4ED-5159C532F946}" destId="{13779339-7C1C-4585-88A8-60532C54BCFE}" srcOrd="14" destOrd="0" presId="urn:microsoft.com/office/officeart/2008/layout/LinedList"/>
    <dgm:cxn modelId="{3AE915AB-C324-433E-AF86-6E55D842CD61}" type="presParOf" srcId="{027002F9-720A-4700-B4ED-5159C532F946}" destId="{21AC02BB-BFB1-402D-9DCA-B8BF30FC1D98}" srcOrd="15" destOrd="0" presId="urn:microsoft.com/office/officeart/2008/layout/LinedList"/>
    <dgm:cxn modelId="{D7F1A34E-5875-4B80-B894-69054CF0D7D6}" type="presParOf" srcId="{21AC02BB-BFB1-402D-9DCA-B8BF30FC1D98}" destId="{7FF602DE-A8B4-4568-92E7-4CD4E1151F36}" srcOrd="0" destOrd="0" presId="urn:microsoft.com/office/officeart/2008/layout/LinedList"/>
    <dgm:cxn modelId="{5C522C09-8B35-4248-BBB9-716C7EFE8F94}" type="presParOf" srcId="{21AC02BB-BFB1-402D-9DCA-B8BF30FC1D98}" destId="{1085763A-C4AF-4D39-A6AD-5D2A058D2B91}" srcOrd="1" destOrd="0" presId="urn:microsoft.com/office/officeart/2008/layout/LinedList"/>
    <dgm:cxn modelId="{BEB0CCFC-E6C8-4FA4-9EBC-9943AF966807}" type="presParOf" srcId="{027002F9-720A-4700-B4ED-5159C532F946}" destId="{49DC7478-69D2-41EA-89F6-C77193DF51B7}" srcOrd="16" destOrd="0" presId="urn:microsoft.com/office/officeart/2008/layout/LinedList"/>
    <dgm:cxn modelId="{3A9D5F66-A53E-4425-A749-E3644FDFC563}" type="presParOf" srcId="{027002F9-720A-4700-B4ED-5159C532F946}" destId="{9AB7C46C-02D4-47B6-ACB4-11F44DAA5B82}" srcOrd="17" destOrd="0" presId="urn:microsoft.com/office/officeart/2008/layout/LinedList"/>
    <dgm:cxn modelId="{3AE73869-2050-4911-8821-94F7EE5D49FC}" type="presParOf" srcId="{9AB7C46C-02D4-47B6-ACB4-11F44DAA5B82}" destId="{E89D329C-1950-4C23-9B5A-4E5DD1B1FE5E}" srcOrd="0" destOrd="0" presId="urn:microsoft.com/office/officeart/2008/layout/LinedList"/>
    <dgm:cxn modelId="{261B571E-9256-44D2-B4A2-403C0832310C}" type="presParOf" srcId="{9AB7C46C-02D4-47B6-ACB4-11F44DAA5B82}" destId="{0CA29C0C-51E5-4554-AD9C-4C69803272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BF1BAF-5DE9-45D5-AE87-63A2AFB6F60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2BEBD8-471A-4FE0-89D7-C42974C9ACDA}">
      <dgm:prSet custT="1"/>
      <dgm:spPr/>
      <dgm:t>
        <a:bodyPr/>
        <a:lstStyle/>
        <a:p>
          <a:r>
            <a:rPr lang="en-US" sz="1600" b="1" dirty="0"/>
            <a:t>Heart</a:t>
          </a:r>
          <a:endParaRPr lang="en-US" sz="1600" dirty="0"/>
        </a:p>
      </dgm:t>
    </dgm:pt>
    <dgm:pt modelId="{86481AD2-1D42-4C5D-A0EB-99CCB2DA1BA2}" type="parTrans" cxnId="{D59CBE0F-8D5F-4D7B-837C-7055750B57E7}">
      <dgm:prSet/>
      <dgm:spPr/>
      <dgm:t>
        <a:bodyPr/>
        <a:lstStyle/>
        <a:p>
          <a:endParaRPr lang="en-US"/>
        </a:p>
      </dgm:t>
    </dgm:pt>
    <dgm:pt modelId="{DAAB4FA2-0934-44C0-8E9A-029640620C18}" type="sibTrans" cxnId="{D59CBE0F-8D5F-4D7B-837C-7055750B57E7}">
      <dgm:prSet/>
      <dgm:spPr/>
      <dgm:t>
        <a:bodyPr/>
        <a:lstStyle/>
        <a:p>
          <a:endParaRPr lang="en-US"/>
        </a:p>
      </dgm:t>
    </dgm:pt>
    <dgm:pt modelId="{E32BE3B5-2ABB-4D50-8292-9260674049EF}">
      <dgm:prSet custT="1"/>
      <dgm:spPr/>
      <dgm:t>
        <a:bodyPr/>
        <a:lstStyle/>
        <a:p>
          <a:r>
            <a:rPr lang="en-US" sz="1200" dirty="0"/>
            <a:t>Lowers blood pressure</a:t>
          </a:r>
        </a:p>
      </dgm:t>
    </dgm:pt>
    <dgm:pt modelId="{449EF457-BF6D-4C08-823B-5773E0B88006}" type="parTrans" cxnId="{F6172ED1-CD92-4100-8238-290ED437AA79}">
      <dgm:prSet/>
      <dgm:spPr/>
      <dgm:t>
        <a:bodyPr/>
        <a:lstStyle/>
        <a:p>
          <a:endParaRPr lang="en-US"/>
        </a:p>
      </dgm:t>
    </dgm:pt>
    <dgm:pt modelId="{C85952E1-92C9-44D6-9BEA-B1455C0306F8}" type="sibTrans" cxnId="{F6172ED1-CD92-4100-8238-290ED437AA79}">
      <dgm:prSet/>
      <dgm:spPr/>
      <dgm:t>
        <a:bodyPr/>
        <a:lstStyle/>
        <a:p>
          <a:endParaRPr lang="en-US"/>
        </a:p>
      </dgm:t>
    </dgm:pt>
    <dgm:pt modelId="{10123755-1B1C-4F13-9A97-C5440D566805}">
      <dgm:prSet custT="1"/>
      <dgm:spPr/>
      <dgm:t>
        <a:bodyPr/>
        <a:lstStyle/>
        <a:p>
          <a:r>
            <a:rPr lang="en-US" sz="1200" dirty="0"/>
            <a:t>Reduces triglycerides</a:t>
          </a:r>
        </a:p>
      </dgm:t>
    </dgm:pt>
    <dgm:pt modelId="{6B383DF1-BFD8-41C4-B18D-8646378B9C3A}" type="parTrans" cxnId="{06DAD349-34FD-4660-A0E6-8DF0C249E928}">
      <dgm:prSet/>
      <dgm:spPr/>
      <dgm:t>
        <a:bodyPr/>
        <a:lstStyle/>
        <a:p>
          <a:endParaRPr lang="en-US"/>
        </a:p>
      </dgm:t>
    </dgm:pt>
    <dgm:pt modelId="{C66F2E49-75E9-45F5-BC74-F11D19AB6D8D}" type="sibTrans" cxnId="{06DAD349-34FD-4660-A0E6-8DF0C249E928}">
      <dgm:prSet/>
      <dgm:spPr/>
      <dgm:t>
        <a:bodyPr/>
        <a:lstStyle/>
        <a:p>
          <a:endParaRPr lang="en-US"/>
        </a:p>
      </dgm:t>
    </dgm:pt>
    <dgm:pt modelId="{DBFB9A36-3E83-4542-B021-B230993215B5}">
      <dgm:prSet custT="1"/>
      <dgm:spPr/>
      <dgm:t>
        <a:bodyPr/>
        <a:lstStyle/>
        <a:p>
          <a:r>
            <a:rPr lang="en-US" sz="1200" dirty="0"/>
            <a:t>Slows vascular plaque development</a:t>
          </a:r>
        </a:p>
      </dgm:t>
    </dgm:pt>
    <dgm:pt modelId="{57E9EE3B-B23A-4731-AAAE-421B8D589E05}" type="parTrans" cxnId="{AAB26C2D-3664-4C77-8265-108C20BAB66F}">
      <dgm:prSet/>
      <dgm:spPr/>
      <dgm:t>
        <a:bodyPr/>
        <a:lstStyle/>
        <a:p>
          <a:endParaRPr lang="en-US"/>
        </a:p>
      </dgm:t>
    </dgm:pt>
    <dgm:pt modelId="{DE4C4BC3-9EDB-4E27-8A8D-33EFF4C18473}" type="sibTrans" cxnId="{AAB26C2D-3664-4C77-8265-108C20BAB66F}">
      <dgm:prSet/>
      <dgm:spPr/>
      <dgm:t>
        <a:bodyPr/>
        <a:lstStyle/>
        <a:p>
          <a:endParaRPr lang="en-US"/>
        </a:p>
      </dgm:t>
    </dgm:pt>
    <dgm:pt modelId="{2AAA5392-89CE-4A81-9564-51874BE7AC19}">
      <dgm:prSet custT="1"/>
      <dgm:spPr/>
      <dgm:t>
        <a:bodyPr/>
        <a:lstStyle/>
        <a:p>
          <a:r>
            <a:rPr lang="en-US" sz="1200" dirty="0"/>
            <a:t>Reduces incidence of arrhythmia, heart attack, sudden death and stroke</a:t>
          </a:r>
        </a:p>
      </dgm:t>
    </dgm:pt>
    <dgm:pt modelId="{CABC3943-EC93-4EBE-A0B4-180DEBB6D473}" type="parTrans" cxnId="{0CC946BC-00BF-4073-B71A-CC283705571F}">
      <dgm:prSet/>
      <dgm:spPr/>
      <dgm:t>
        <a:bodyPr/>
        <a:lstStyle/>
        <a:p>
          <a:endParaRPr lang="en-US"/>
        </a:p>
      </dgm:t>
    </dgm:pt>
    <dgm:pt modelId="{35506AF4-7914-405B-8A4A-67869F13C68C}" type="sibTrans" cxnId="{0CC946BC-00BF-4073-B71A-CC283705571F}">
      <dgm:prSet/>
      <dgm:spPr/>
      <dgm:t>
        <a:bodyPr/>
        <a:lstStyle/>
        <a:p>
          <a:endParaRPr lang="en-US"/>
        </a:p>
      </dgm:t>
    </dgm:pt>
    <dgm:pt modelId="{D117E0AD-4936-4CC8-817D-20B431126DA3}">
      <dgm:prSet custT="1"/>
      <dgm:spPr/>
      <dgm:t>
        <a:bodyPr/>
        <a:lstStyle/>
        <a:p>
          <a:r>
            <a:rPr lang="en-US" sz="1600" b="1" dirty="0"/>
            <a:t>Brain</a:t>
          </a:r>
          <a:endParaRPr lang="en-US" sz="1600" dirty="0"/>
        </a:p>
      </dgm:t>
    </dgm:pt>
    <dgm:pt modelId="{CFB66820-B5F9-4908-9C28-80E91F422F76}" type="parTrans" cxnId="{24BEA7F9-07CE-4851-A9E2-289BFADAEAFA}">
      <dgm:prSet/>
      <dgm:spPr/>
      <dgm:t>
        <a:bodyPr/>
        <a:lstStyle/>
        <a:p>
          <a:endParaRPr lang="en-US"/>
        </a:p>
      </dgm:t>
    </dgm:pt>
    <dgm:pt modelId="{E9B55190-0404-4271-8B33-F3458999B24E}" type="sibTrans" cxnId="{24BEA7F9-07CE-4851-A9E2-289BFADAEAFA}">
      <dgm:prSet/>
      <dgm:spPr/>
      <dgm:t>
        <a:bodyPr/>
        <a:lstStyle/>
        <a:p>
          <a:endParaRPr lang="en-US"/>
        </a:p>
      </dgm:t>
    </dgm:pt>
    <dgm:pt modelId="{4B3F0D19-70EF-4F2A-8570-9C8DCE4D3E1A}">
      <dgm:prSet custT="1"/>
      <dgm:spPr/>
      <dgm:t>
        <a:bodyPr/>
        <a:lstStyle/>
        <a:p>
          <a:r>
            <a:rPr lang="en-US" sz="1200" dirty="0"/>
            <a:t>Reduces post-partum and other forms of depression</a:t>
          </a:r>
        </a:p>
      </dgm:t>
    </dgm:pt>
    <dgm:pt modelId="{EDD0CAA8-3755-4B7E-91B4-FCCB676905F9}" type="parTrans" cxnId="{6150D6F7-781D-49F6-922A-1FD32FC43D49}">
      <dgm:prSet/>
      <dgm:spPr/>
      <dgm:t>
        <a:bodyPr/>
        <a:lstStyle/>
        <a:p>
          <a:endParaRPr lang="en-US"/>
        </a:p>
      </dgm:t>
    </dgm:pt>
    <dgm:pt modelId="{7BD62A4C-860A-4722-A2D9-12C6216F32F6}" type="sibTrans" cxnId="{6150D6F7-781D-49F6-922A-1FD32FC43D49}">
      <dgm:prSet/>
      <dgm:spPr/>
      <dgm:t>
        <a:bodyPr/>
        <a:lstStyle/>
        <a:p>
          <a:endParaRPr lang="en-US"/>
        </a:p>
      </dgm:t>
    </dgm:pt>
    <dgm:pt modelId="{6584F6E1-5D30-42C0-9363-0FE06178E286}">
      <dgm:prSet custT="1"/>
      <dgm:spPr/>
      <dgm:t>
        <a:bodyPr/>
        <a:lstStyle/>
        <a:p>
          <a:r>
            <a:rPr lang="en-US" sz="1200" dirty="0"/>
            <a:t>Improves memory </a:t>
          </a:r>
        </a:p>
      </dgm:t>
    </dgm:pt>
    <dgm:pt modelId="{5C9CB680-3B12-4EEA-B40D-828A7AF26F59}" type="parTrans" cxnId="{61B5E620-9E7D-42B6-AE7B-358AF1E1B093}">
      <dgm:prSet/>
      <dgm:spPr/>
      <dgm:t>
        <a:bodyPr/>
        <a:lstStyle/>
        <a:p>
          <a:endParaRPr lang="en-US"/>
        </a:p>
      </dgm:t>
    </dgm:pt>
    <dgm:pt modelId="{064A4AA0-8137-4D3F-B2E7-D8FE8C9D5F07}" type="sibTrans" cxnId="{61B5E620-9E7D-42B6-AE7B-358AF1E1B093}">
      <dgm:prSet/>
      <dgm:spPr/>
      <dgm:t>
        <a:bodyPr/>
        <a:lstStyle/>
        <a:p>
          <a:endParaRPr lang="en-US"/>
        </a:p>
      </dgm:t>
    </dgm:pt>
    <dgm:pt modelId="{6C22EFF0-0566-433F-A654-93C7891BDAE2}">
      <dgm:prSet custT="1"/>
      <dgm:spPr/>
      <dgm:t>
        <a:bodyPr/>
        <a:lstStyle/>
        <a:p>
          <a:r>
            <a:rPr lang="en-US" sz="1200" dirty="0"/>
            <a:t>Reduces vision loss, dementia and Alzheimer’s disease risk</a:t>
          </a:r>
        </a:p>
      </dgm:t>
    </dgm:pt>
    <dgm:pt modelId="{1225E68E-7EE0-44E6-B321-55417C2B0AD8}" type="parTrans" cxnId="{996FA3CB-EA42-4AA9-82E5-5916E478F36F}">
      <dgm:prSet/>
      <dgm:spPr/>
      <dgm:t>
        <a:bodyPr/>
        <a:lstStyle/>
        <a:p>
          <a:endParaRPr lang="en-US"/>
        </a:p>
      </dgm:t>
    </dgm:pt>
    <dgm:pt modelId="{FF9E09E3-6DB9-496B-A601-8347FA620279}" type="sibTrans" cxnId="{996FA3CB-EA42-4AA9-82E5-5916E478F36F}">
      <dgm:prSet/>
      <dgm:spPr/>
      <dgm:t>
        <a:bodyPr/>
        <a:lstStyle/>
        <a:p>
          <a:endParaRPr lang="en-US"/>
        </a:p>
      </dgm:t>
    </dgm:pt>
    <dgm:pt modelId="{CF3CF96D-C90F-4A6D-A3AC-0FDD7B3CE897}">
      <dgm:prSet custT="1"/>
      <dgm:spPr/>
      <dgm:t>
        <a:bodyPr/>
        <a:lstStyle/>
        <a:p>
          <a:r>
            <a:rPr lang="en-US" sz="1800" b="1" dirty="0"/>
            <a:t>Joint</a:t>
          </a:r>
          <a:endParaRPr lang="en-US" sz="1800" dirty="0"/>
        </a:p>
      </dgm:t>
    </dgm:pt>
    <dgm:pt modelId="{DAD21C32-242F-405B-9BBD-A4F2C30513D6}" type="parTrans" cxnId="{21BF30E6-6385-4141-845E-8EA7A81DFDCA}">
      <dgm:prSet/>
      <dgm:spPr/>
      <dgm:t>
        <a:bodyPr/>
        <a:lstStyle/>
        <a:p>
          <a:endParaRPr lang="en-US"/>
        </a:p>
      </dgm:t>
    </dgm:pt>
    <dgm:pt modelId="{6D993AC9-E73A-4FDD-9C0B-4F368C55AE10}" type="sibTrans" cxnId="{21BF30E6-6385-4141-845E-8EA7A81DFDCA}">
      <dgm:prSet/>
      <dgm:spPr/>
      <dgm:t>
        <a:bodyPr/>
        <a:lstStyle/>
        <a:p>
          <a:endParaRPr lang="en-US"/>
        </a:p>
      </dgm:t>
    </dgm:pt>
    <dgm:pt modelId="{43C6CEF2-B0BA-42C3-BA1D-B4E67E6C4660}">
      <dgm:prSet custT="1"/>
      <dgm:spPr/>
      <dgm:t>
        <a:bodyPr/>
        <a:lstStyle/>
        <a:p>
          <a:r>
            <a:rPr lang="en-US" sz="1400" dirty="0"/>
            <a:t>Reduces joint pain and inflammatory response in autoimmune diseases</a:t>
          </a:r>
        </a:p>
      </dgm:t>
    </dgm:pt>
    <dgm:pt modelId="{93409D39-6ACA-4904-95E4-66E94D8E9E1F}" type="parTrans" cxnId="{E8FD770C-4F51-481C-82B7-357195B7768E}">
      <dgm:prSet/>
      <dgm:spPr/>
      <dgm:t>
        <a:bodyPr/>
        <a:lstStyle/>
        <a:p>
          <a:endParaRPr lang="en-US"/>
        </a:p>
      </dgm:t>
    </dgm:pt>
    <dgm:pt modelId="{19E136B2-A866-41E6-BEA4-2C8A21439384}" type="sibTrans" cxnId="{E8FD770C-4F51-481C-82B7-357195B7768E}">
      <dgm:prSet/>
      <dgm:spPr/>
      <dgm:t>
        <a:bodyPr/>
        <a:lstStyle/>
        <a:p>
          <a:endParaRPr lang="en-US"/>
        </a:p>
      </dgm:t>
    </dgm:pt>
    <dgm:pt modelId="{7940E748-E923-42CD-8D6F-052A06DB1799}" type="pres">
      <dgm:prSet presAssocID="{E6BF1BAF-5DE9-45D5-AE87-63A2AFB6F604}" presName="Name0" presStyleCnt="0">
        <dgm:presLayoutVars>
          <dgm:dir/>
          <dgm:resizeHandles val="exact"/>
        </dgm:presLayoutVars>
      </dgm:prSet>
      <dgm:spPr/>
    </dgm:pt>
    <dgm:pt modelId="{F8E45122-1C27-42DD-A794-D37EB55495CA}" type="pres">
      <dgm:prSet presAssocID="{E6BF1BAF-5DE9-45D5-AE87-63A2AFB6F604}" presName="cycle" presStyleCnt="0"/>
      <dgm:spPr/>
    </dgm:pt>
    <dgm:pt modelId="{B43A359F-D989-4645-935C-5D73188F2E9C}" type="pres">
      <dgm:prSet presAssocID="{2D2BEBD8-471A-4FE0-89D7-C42974C9ACDA}" presName="nodeFirstNode" presStyleLbl="node1" presStyleIdx="0" presStyleCnt="3" custScaleY="117370">
        <dgm:presLayoutVars>
          <dgm:bulletEnabled val="1"/>
        </dgm:presLayoutVars>
      </dgm:prSet>
      <dgm:spPr/>
    </dgm:pt>
    <dgm:pt modelId="{FBB7B2C3-CAED-45BC-8C4D-998015EC2A7F}" type="pres">
      <dgm:prSet presAssocID="{DAAB4FA2-0934-44C0-8E9A-029640620C18}" presName="sibTransFirstNode" presStyleLbl="bgShp" presStyleIdx="0" presStyleCnt="1"/>
      <dgm:spPr/>
    </dgm:pt>
    <dgm:pt modelId="{A23662D8-685E-49A6-A8E9-3D5047ADF050}" type="pres">
      <dgm:prSet presAssocID="{D117E0AD-4936-4CC8-817D-20B431126DA3}" presName="nodeFollowingNodes" presStyleLbl="node1" presStyleIdx="1" presStyleCnt="3" custScaleX="130385" custRadScaleRad="137814" custRadScaleInc="-10699">
        <dgm:presLayoutVars>
          <dgm:bulletEnabled val="1"/>
        </dgm:presLayoutVars>
      </dgm:prSet>
      <dgm:spPr/>
    </dgm:pt>
    <dgm:pt modelId="{C7B3E032-4F68-480D-8D4B-A55745EB5E98}" type="pres">
      <dgm:prSet presAssocID="{CF3CF96D-C90F-4A6D-A3AC-0FDD7B3CE897}" presName="nodeFollowingNodes" presStyleLbl="node1" presStyleIdx="2" presStyleCnt="3">
        <dgm:presLayoutVars>
          <dgm:bulletEnabled val="1"/>
        </dgm:presLayoutVars>
      </dgm:prSet>
      <dgm:spPr/>
    </dgm:pt>
  </dgm:ptLst>
  <dgm:cxnLst>
    <dgm:cxn modelId="{E8FD770C-4F51-481C-82B7-357195B7768E}" srcId="{CF3CF96D-C90F-4A6D-A3AC-0FDD7B3CE897}" destId="{43C6CEF2-B0BA-42C3-BA1D-B4E67E6C4660}" srcOrd="0" destOrd="0" parTransId="{93409D39-6ACA-4904-95E4-66E94D8E9E1F}" sibTransId="{19E136B2-A866-41E6-BEA4-2C8A21439384}"/>
    <dgm:cxn modelId="{D59CBE0F-8D5F-4D7B-837C-7055750B57E7}" srcId="{E6BF1BAF-5DE9-45D5-AE87-63A2AFB6F604}" destId="{2D2BEBD8-471A-4FE0-89D7-C42974C9ACDA}" srcOrd="0" destOrd="0" parTransId="{86481AD2-1D42-4C5D-A0EB-99CCB2DA1BA2}" sibTransId="{DAAB4FA2-0934-44C0-8E9A-029640620C18}"/>
    <dgm:cxn modelId="{61B5E620-9E7D-42B6-AE7B-358AF1E1B093}" srcId="{D117E0AD-4936-4CC8-817D-20B431126DA3}" destId="{6584F6E1-5D30-42C0-9363-0FE06178E286}" srcOrd="1" destOrd="0" parTransId="{5C9CB680-3B12-4EEA-B40D-828A7AF26F59}" sibTransId="{064A4AA0-8137-4D3F-B2E7-D8FE8C9D5F07}"/>
    <dgm:cxn modelId="{D1A17D22-E041-4E64-8C4F-0A726A00FF92}" type="presOf" srcId="{CF3CF96D-C90F-4A6D-A3AC-0FDD7B3CE897}" destId="{C7B3E032-4F68-480D-8D4B-A55745EB5E98}" srcOrd="0" destOrd="0" presId="urn:microsoft.com/office/officeart/2005/8/layout/cycle3"/>
    <dgm:cxn modelId="{AAB26C2D-3664-4C77-8265-108C20BAB66F}" srcId="{2D2BEBD8-471A-4FE0-89D7-C42974C9ACDA}" destId="{DBFB9A36-3E83-4542-B021-B230993215B5}" srcOrd="2" destOrd="0" parTransId="{57E9EE3B-B23A-4731-AAAE-421B8D589E05}" sibTransId="{DE4C4BC3-9EDB-4E27-8A8D-33EFF4C18473}"/>
    <dgm:cxn modelId="{AAD3EE3D-D922-4711-B8E1-D12EA662A491}" type="presOf" srcId="{6584F6E1-5D30-42C0-9363-0FE06178E286}" destId="{A23662D8-685E-49A6-A8E9-3D5047ADF050}" srcOrd="0" destOrd="2" presId="urn:microsoft.com/office/officeart/2005/8/layout/cycle3"/>
    <dgm:cxn modelId="{1D863E41-8ABD-4A1A-9ECB-408F5DE75C7E}" type="presOf" srcId="{DBFB9A36-3E83-4542-B021-B230993215B5}" destId="{B43A359F-D989-4645-935C-5D73188F2E9C}" srcOrd="0" destOrd="3" presId="urn:microsoft.com/office/officeart/2005/8/layout/cycle3"/>
    <dgm:cxn modelId="{DAA15666-3AC2-4D35-996C-B4924D0B7867}" type="presOf" srcId="{4B3F0D19-70EF-4F2A-8570-9C8DCE4D3E1A}" destId="{A23662D8-685E-49A6-A8E9-3D5047ADF050}" srcOrd="0" destOrd="1" presId="urn:microsoft.com/office/officeart/2005/8/layout/cycle3"/>
    <dgm:cxn modelId="{06DAD349-34FD-4660-A0E6-8DF0C249E928}" srcId="{2D2BEBD8-471A-4FE0-89D7-C42974C9ACDA}" destId="{10123755-1B1C-4F13-9A97-C5440D566805}" srcOrd="1" destOrd="0" parTransId="{6B383DF1-BFD8-41C4-B18D-8646378B9C3A}" sibTransId="{C66F2E49-75E9-45F5-BC74-F11D19AB6D8D}"/>
    <dgm:cxn modelId="{139FFB4E-CA6C-407F-8748-2238FD6A3E6C}" type="presOf" srcId="{2D2BEBD8-471A-4FE0-89D7-C42974C9ACDA}" destId="{B43A359F-D989-4645-935C-5D73188F2E9C}" srcOrd="0" destOrd="0" presId="urn:microsoft.com/office/officeart/2005/8/layout/cycle3"/>
    <dgm:cxn modelId="{39A93657-72C2-44D1-9615-DAEFA778C6BB}" type="presOf" srcId="{D117E0AD-4936-4CC8-817D-20B431126DA3}" destId="{A23662D8-685E-49A6-A8E9-3D5047ADF050}" srcOrd="0" destOrd="0" presId="urn:microsoft.com/office/officeart/2005/8/layout/cycle3"/>
    <dgm:cxn modelId="{4AE6B283-8498-48BF-928F-1BFFEE182C4B}" type="presOf" srcId="{2AAA5392-89CE-4A81-9564-51874BE7AC19}" destId="{B43A359F-D989-4645-935C-5D73188F2E9C}" srcOrd="0" destOrd="4" presId="urn:microsoft.com/office/officeart/2005/8/layout/cycle3"/>
    <dgm:cxn modelId="{B5841F8B-3CC9-4F27-BE53-1DC6B5C83FF9}" type="presOf" srcId="{E32BE3B5-2ABB-4D50-8292-9260674049EF}" destId="{B43A359F-D989-4645-935C-5D73188F2E9C}" srcOrd="0" destOrd="1" presId="urn:microsoft.com/office/officeart/2005/8/layout/cycle3"/>
    <dgm:cxn modelId="{0CC946BC-00BF-4073-B71A-CC283705571F}" srcId="{2D2BEBD8-471A-4FE0-89D7-C42974C9ACDA}" destId="{2AAA5392-89CE-4A81-9564-51874BE7AC19}" srcOrd="3" destOrd="0" parTransId="{CABC3943-EC93-4EBE-A0B4-180DEBB6D473}" sibTransId="{35506AF4-7914-405B-8A4A-67869F13C68C}"/>
    <dgm:cxn modelId="{988D42C5-CEC3-409C-A73C-5F1DED462C27}" type="presOf" srcId="{E6BF1BAF-5DE9-45D5-AE87-63A2AFB6F604}" destId="{7940E748-E923-42CD-8D6F-052A06DB1799}" srcOrd="0" destOrd="0" presId="urn:microsoft.com/office/officeart/2005/8/layout/cycle3"/>
    <dgm:cxn modelId="{ED2895C6-C797-45E7-9243-78B98DF7C3ED}" type="presOf" srcId="{6C22EFF0-0566-433F-A654-93C7891BDAE2}" destId="{A23662D8-685E-49A6-A8E9-3D5047ADF050}" srcOrd="0" destOrd="3" presId="urn:microsoft.com/office/officeart/2005/8/layout/cycle3"/>
    <dgm:cxn modelId="{996FA3CB-EA42-4AA9-82E5-5916E478F36F}" srcId="{D117E0AD-4936-4CC8-817D-20B431126DA3}" destId="{6C22EFF0-0566-433F-A654-93C7891BDAE2}" srcOrd="2" destOrd="0" parTransId="{1225E68E-7EE0-44E6-B321-55417C2B0AD8}" sibTransId="{FF9E09E3-6DB9-496B-A601-8347FA620279}"/>
    <dgm:cxn modelId="{96FFADCE-D17D-418B-B677-4B2D327ABC8F}" type="presOf" srcId="{43C6CEF2-B0BA-42C3-BA1D-B4E67E6C4660}" destId="{C7B3E032-4F68-480D-8D4B-A55745EB5E98}" srcOrd="0" destOrd="1" presId="urn:microsoft.com/office/officeart/2005/8/layout/cycle3"/>
    <dgm:cxn modelId="{F6172ED1-CD92-4100-8238-290ED437AA79}" srcId="{2D2BEBD8-471A-4FE0-89D7-C42974C9ACDA}" destId="{E32BE3B5-2ABB-4D50-8292-9260674049EF}" srcOrd="0" destOrd="0" parTransId="{449EF457-BF6D-4C08-823B-5773E0B88006}" sibTransId="{C85952E1-92C9-44D6-9BEA-B1455C0306F8}"/>
    <dgm:cxn modelId="{21BF30E6-6385-4141-845E-8EA7A81DFDCA}" srcId="{E6BF1BAF-5DE9-45D5-AE87-63A2AFB6F604}" destId="{CF3CF96D-C90F-4A6D-A3AC-0FDD7B3CE897}" srcOrd="2" destOrd="0" parTransId="{DAD21C32-242F-405B-9BBD-A4F2C30513D6}" sibTransId="{6D993AC9-E73A-4FDD-9C0B-4F368C55AE10}"/>
    <dgm:cxn modelId="{E4E113F6-99F8-4379-93BD-BFE7CABF1A3A}" type="presOf" srcId="{10123755-1B1C-4F13-9A97-C5440D566805}" destId="{B43A359F-D989-4645-935C-5D73188F2E9C}" srcOrd="0" destOrd="2" presId="urn:microsoft.com/office/officeart/2005/8/layout/cycle3"/>
    <dgm:cxn modelId="{6150D6F7-781D-49F6-922A-1FD32FC43D49}" srcId="{D117E0AD-4936-4CC8-817D-20B431126DA3}" destId="{4B3F0D19-70EF-4F2A-8570-9C8DCE4D3E1A}" srcOrd="0" destOrd="0" parTransId="{EDD0CAA8-3755-4B7E-91B4-FCCB676905F9}" sibTransId="{7BD62A4C-860A-4722-A2D9-12C6216F32F6}"/>
    <dgm:cxn modelId="{24BEA7F9-07CE-4851-A9E2-289BFADAEAFA}" srcId="{E6BF1BAF-5DE9-45D5-AE87-63A2AFB6F604}" destId="{D117E0AD-4936-4CC8-817D-20B431126DA3}" srcOrd="1" destOrd="0" parTransId="{CFB66820-B5F9-4908-9C28-80E91F422F76}" sibTransId="{E9B55190-0404-4271-8B33-F3458999B24E}"/>
    <dgm:cxn modelId="{AB9624FB-2ABF-4FEF-94FB-749E4CDF69BE}" type="presOf" srcId="{DAAB4FA2-0934-44C0-8E9A-029640620C18}" destId="{FBB7B2C3-CAED-45BC-8C4D-998015EC2A7F}" srcOrd="0" destOrd="0" presId="urn:microsoft.com/office/officeart/2005/8/layout/cycle3"/>
    <dgm:cxn modelId="{27FAA0F0-483F-40CF-8F58-EDC4F95B65FC}" type="presParOf" srcId="{7940E748-E923-42CD-8D6F-052A06DB1799}" destId="{F8E45122-1C27-42DD-A794-D37EB55495CA}" srcOrd="0" destOrd="0" presId="urn:microsoft.com/office/officeart/2005/8/layout/cycle3"/>
    <dgm:cxn modelId="{AD989A5E-2BD0-4B00-B7BA-A875B393BFD4}" type="presParOf" srcId="{F8E45122-1C27-42DD-A794-D37EB55495CA}" destId="{B43A359F-D989-4645-935C-5D73188F2E9C}" srcOrd="0" destOrd="0" presId="urn:microsoft.com/office/officeart/2005/8/layout/cycle3"/>
    <dgm:cxn modelId="{4C84815B-1666-4F35-A608-BF4BB9325C0A}" type="presParOf" srcId="{F8E45122-1C27-42DD-A794-D37EB55495CA}" destId="{FBB7B2C3-CAED-45BC-8C4D-998015EC2A7F}" srcOrd="1" destOrd="0" presId="urn:microsoft.com/office/officeart/2005/8/layout/cycle3"/>
    <dgm:cxn modelId="{6ABC58F2-8E19-4085-858D-0673B35ECEE1}" type="presParOf" srcId="{F8E45122-1C27-42DD-A794-D37EB55495CA}" destId="{A23662D8-685E-49A6-A8E9-3D5047ADF050}" srcOrd="2" destOrd="0" presId="urn:microsoft.com/office/officeart/2005/8/layout/cycle3"/>
    <dgm:cxn modelId="{947DF75D-1788-4A17-A8C6-395EFDD3781A}" type="presParOf" srcId="{F8E45122-1C27-42DD-A794-D37EB55495CA}" destId="{C7B3E032-4F68-480D-8D4B-A55745EB5E98}"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F39F84-BFD0-438F-8138-D2EDAB123A1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A32B6FA-9683-49BF-A1EA-C64B0C94A90D}">
      <dgm:prSet/>
      <dgm:spPr/>
      <dgm:t>
        <a:bodyPr/>
        <a:lstStyle/>
        <a:p>
          <a:r>
            <a:rPr lang="en-US" b="1" dirty="0"/>
            <a:t>Aug 2023 -</a:t>
          </a:r>
          <a:r>
            <a:rPr lang="en-US" dirty="0"/>
            <a:t>Preterm babies given a supplement with a combination of omega-3 and omega-6 fatty acids have </a:t>
          </a:r>
          <a:r>
            <a:rPr lang="en-US" b="1" dirty="0"/>
            <a:t>better visual function by the age of two and a half. </a:t>
          </a:r>
          <a:endParaRPr lang="en-US" dirty="0"/>
        </a:p>
      </dgm:t>
    </dgm:pt>
    <dgm:pt modelId="{FE136C64-9A1C-4820-ADCF-7A1295B0B196}" type="parTrans" cxnId="{3D59BA80-098F-4FF2-BC47-4E61BE1B48FC}">
      <dgm:prSet/>
      <dgm:spPr/>
      <dgm:t>
        <a:bodyPr/>
        <a:lstStyle/>
        <a:p>
          <a:endParaRPr lang="en-US"/>
        </a:p>
      </dgm:t>
    </dgm:pt>
    <dgm:pt modelId="{F539BC4A-8840-46CE-AAD1-7FE7F2295D97}" type="sibTrans" cxnId="{3D59BA80-098F-4FF2-BC47-4E61BE1B48FC}">
      <dgm:prSet/>
      <dgm:spPr/>
      <dgm:t>
        <a:bodyPr/>
        <a:lstStyle/>
        <a:p>
          <a:endParaRPr lang="en-US"/>
        </a:p>
      </dgm:t>
    </dgm:pt>
    <dgm:pt modelId="{1A950AF4-CF9D-45E7-B785-2440515446B3}">
      <dgm:prSet/>
      <dgm:spPr/>
      <dgm:t>
        <a:bodyPr/>
        <a:lstStyle/>
        <a:p>
          <a:r>
            <a:rPr lang="en-US" b="1" dirty="0"/>
            <a:t>Aug 2023 - </a:t>
          </a:r>
          <a:r>
            <a:rPr lang="en-US" dirty="0"/>
            <a:t>omega-3 fatty acid docosahexaenoic acid (DHA) were inversely correlated with hearing difficulty in a new population-based cross-sectional study. </a:t>
          </a:r>
        </a:p>
      </dgm:t>
    </dgm:pt>
    <dgm:pt modelId="{0E6498B0-1B43-439C-A92A-8558CA7A889F}" type="parTrans" cxnId="{BEFB8F29-E112-481E-AF3F-DE3AF05157BD}">
      <dgm:prSet/>
      <dgm:spPr/>
      <dgm:t>
        <a:bodyPr/>
        <a:lstStyle/>
        <a:p>
          <a:endParaRPr lang="en-US"/>
        </a:p>
      </dgm:t>
    </dgm:pt>
    <dgm:pt modelId="{E2B6312A-323F-4329-A6E2-81460A98F8F6}" type="sibTrans" cxnId="{BEFB8F29-E112-481E-AF3F-DE3AF05157BD}">
      <dgm:prSet/>
      <dgm:spPr/>
      <dgm:t>
        <a:bodyPr/>
        <a:lstStyle/>
        <a:p>
          <a:endParaRPr lang="en-US"/>
        </a:p>
      </dgm:t>
    </dgm:pt>
    <dgm:pt modelId="{9A3355E6-5309-459D-A625-D0C213F577DD}">
      <dgm:prSet/>
      <dgm:spPr/>
      <dgm:t>
        <a:bodyPr/>
        <a:lstStyle/>
        <a:p>
          <a:r>
            <a:rPr lang="en-US" dirty="0"/>
            <a:t>Middle-aged and older adults with higher DHA levels were </a:t>
          </a:r>
          <a:r>
            <a:rPr lang="en-US" b="1" dirty="0"/>
            <a:t>8-20% less likely to report age-related hearing issues than those with lower DHA levels.</a:t>
          </a:r>
          <a:endParaRPr lang="en-US" dirty="0"/>
        </a:p>
      </dgm:t>
    </dgm:pt>
    <dgm:pt modelId="{32FDCF90-BBE5-4B4F-9278-BE1152697D74}" type="parTrans" cxnId="{8FECA6E6-ED14-410E-8D0D-8CE6CC7E90C9}">
      <dgm:prSet/>
      <dgm:spPr/>
      <dgm:t>
        <a:bodyPr/>
        <a:lstStyle/>
        <a:p>
          <a:endParaRPr lang="en-US"/>
        </a:p>
      </dgm:t>
    </dgm:pt>
    <dgm:pt modelId="{D77D86FF-5C53-4F37-8D1B-86CCD7DEDD1C}" type="sibTrans" cxnId="{8FECA6E6-ED14-410E-8D0D-8CE6CC7E90C9}">
      <dgm:prSet/>
      <dgm:spPr/>
      <dgm:t>
        <a:bodyPr/>
        <a:lstStyle/>
        <a:p>
          <a:endParaRPr lang="en-US"/>
        </a:p>
      </dgm:t>
    </dgm:pt>
    <dgm:pt modelId="{B3A24582-1A27-4F1D-B376-FC9B526A2CDE}" type="pres">
      <dgm:prSet presAssocID="{60F39F84-BFD0-438F-8138-D2EDAB123A1C}" presName="linear" presStyleCnt="0">
        <dgm:presLayoutVars>
          <dgm:animLvl val="lvl"/>
          <dgm:resizeHandles val="exact"/>
        </dgm:presLayoutVars>
      </dgm:prSet>
      <dgm:spPr/>
    </dgm:pt>
    <dgm:pt modelId="{08942CBA-7D35-4044-A499-18D45FADA7B5}" type="pres">
      <dgm:prSet presAssocID="{5A32B6FA-9683-49BF-A1EA-C64B0C94A90D}" presName="parentText" presStyleLbl="node1" presStyleIdx="0" presStyleCnt="3">
        <dgm:presLayoutVars>
          <dgm:chMax val="0"/>
          <dgm:bulletEnabled val="1"/>
        </dgm:presLayoutVars>
      </dgm:prSet>
      <dgm:spPr/>
    </dgm:pt>
    <dgm:pt modelId="{70B7AE97-2689-4F7B-9350-177A65B78689}" type="pres">
      <dgm:prSet presAssocID="{F539BC4A-8840-46CE-AAD1-7FE7F2295D97}" presName="spacer" presStyleCnt="0"/>
      <dgm:spPr/>
    </dgm:pt>
    <dgm:pt modelId="{7A8F2518-C5EE-4605-BE1E-627F291945F4}" type="pres">
      <dgm:prSet presAssocID="{1A950AF4-CF9D-45E7-B785-2440515446B3}" presName="parentText" presStyleLbl="node1" presStyleIdx="1" presStyleCnt="3">
        <dgm:presLayoutVars>
          <dgm:chMax val="0"/>
          <dgm:bulletEnabled val="1"/>
        </dgm:presLayoutVars>
      </dgm:prSet>
      <dgm:spPr/>
    </dgm:pt>
    <dgm:pt modelId="{96850851-F8CC-46B6-BA1D-18FEAB98865C}" type="pres">
      <dgm:prSet presAssocID="{E2B6312A-323F-4329-A6E2-81460A98F8F6}" presName="spacer" presStyleCnt="0"/>
      <dgm:spPr/>
    </dgm:pt>
    <dgm:pt modelId="{FB236D93-1353-4DA8-988F-EAA8BE61766F}" type="pres">
      <dgm:prSet presAssocID="{9A3355E6-5309-459D-A625-D0C213F577DD}" presName="parentText" presStyleLbl="node1" presStyleIdx="2" presStyleCnt="3">
        <dgm:presLayoutVars>
          <dgm:chMax val="0"/>
          <dgm:bulletEnabled val="1"/>
        </dgm:presLayoutVars>
      </dgm:prSet>
      <dgm:spPr/>
    </dgm:pt>
  </dgm:ptLst>
  <dgm:cxnLst>
    <dgm:cxn modelId="{BEFB8F29-E112-481E-AF3F-DE3AF05157BD}" srcId="{60F39F84-BFD0-438F-8138-D2EDAB123A1C}" destId="{1A950AF4-CF9D-45E7-B785-2440515446B3}" srcOrd="1" destOrd="0" parTransId="{0E6498B0-1B43-439C-A92A-8558CA7A889F}" sibTransId="{E2B6312A-323F-4329-A6E2-81460A98F8F6}"/>
    <dgm:cxn modelId="{EC457C3C-BD45-4975-B416-3369A2404B02}" type="presOf" srcId="{1A950AF4-CF9D-45E7-B785-2440515446B3}" destId="{7A8F2518-C5EE-4605-BE1E-627F291945F4}" srcOrd="0" destOrd="0" presId="urn:microsoft.com/office/officeart/2005/8/layout/vList2"/>
    <dgm:cxn modelId="{3D59BA80-098F-4FF2-BC47-4E61BE1B48FC}" srcId="{60F39F84-BFD0-438F-8138-D2EDAB123A1C}" destId="{5A32B6FA-9683-49BF-A1EA-C64B0C94A90D}" srcOrd="0" destOrd="0" parTransId="{FE136C64-9A1C-4820-ADCF-7A1295B0B196}" sibTransId="{F539BC4A-8840-46CE-AAD1-7FE7F2295D97}"/>
    <dgm:cxn modelId="{A89F5FA1-898B-4598-A63D-BAB0BF86FD5F}" type="presOf" srcId="{60F39F84-BFD0-438F-8138-D2EDAB123A1C}" destId="{B3A24582-1A27-4F1D-B376-FC9B526A2CDE}" srcOrd="0" destOrd="0" presId="urn:microsoft.com/office/officeart/2005/8/layout/vList2"/>
    <dgm:cxn modelId="{197CBFB7-8391-4C78-B6F3-E061E038444C}" type="presOf" srcId="{9A3355E6-5309-459D-A625-D0C213F577DD}" destId="{FB236D93-1353-4DA8-988F-EAA8BE61766F}" srcOrd="0" destOrd="0" presId="urn:microsoft.com/office/officeart/2005/8/layout/vList2"/>
    <dgm:cxn modelId="{947E68C9-55D5-49AD-A0EE-A97CA0EDFFD6}" type="presOf" srcId="{5A32B6FA-9683-49BF-A1EA-C64B0C94A90D}" destId="{08942CBA-7D35-4044-A499-18D45FADA7B5}" srcOrd="0" destOrd="0" presId="urn:microsoft.com/office/officeart/2005/8/layout/vList2"/>
    <dgm:cxn modelId="{8FECA6E6-ED14-410E-8D0D-8CE6CC7E90C9}" srcId="{60F39F84-BFD0-438F-8138-D2EDAB123A1C}" destId="{9A3355E6-5309-459D-A625-D0C213F577DD}" srcOrd="2" destOrd="0" parTransId="{32FDCF90-BBE5-4B4F-9278-BE1152697D74}" sibTransId="{D77D86FF-5C53-4F37-8D1B-86CCD7DEDD1C}"/>
    <dgm:cxn modelId="{F39453F7-F259-4AFB-B240-1D810CFC01EE}" type="presParOf" srcId="{B3A24582-1A27-4F1D-B376-FC9B526A2CDE}" destId="{08942CBA-7D35-4044-A499-18D45FADA7B5}" srcOrd="0" destOrd="0" presId="urn:microsoft.com/office/officeart/2005/8/layout/vList2"/>
    <dgm:cxn modelId="{91B1E654-BB43-4B8B-8BE6-5BD0272C0652}" type="presParOf" srcId="{B3A24582-1A27-4F1D-B376-FC9B526A2CDE}" destId="{70B7AE97-2689-4F7B-9350-177A65B78689}" srcOrd="1" destOrd="0" presId="urn:microsoft.com/office/officeart/2005/8/layout/vList2"/>
    <dgm:cxn modelId="{7C34F2CC-82E6-4F2E-8CF5-B09126CEF2CC}" type="presParOf" srcId="{B3A24582-1A27-4F1D-B376-FC9B526A2CDE}" destId="{7A8F2518-C5EE-4605-BE1E-627F291945F4}" srcOrd="2" destOrd="0" presId="urn:microsoft.com/office/officeart/2005/8/layout/vList2"/>
    <dgm:cxn modelId="{2B32C9FD-5209-466B-8296-F0E7E6988AC4}" type="presParOf" srcId="{B3A24582-1A27-4F1D-B376-FC9B526A2CDE}" destId="{96850851-F8CC-46B6-BA1D-18FEAB98865C}" srcOrd="3" destOrd="0" presId="urn:microsoft.com/office/officeart/2005/8/layout/vList2"/>
    <dgm:cxn modelId="{0403486F-F544-49A6-9661-6F8D05C93CAB}" type="presParOf" srcId="{B3A24582-1A27-4F1D-B376-FC9B526A2CDE}" destId="{FB236D93-1353-4DA8-988F-EAA8BE6176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D2C97C-4EBA-48EE-89AF-F9FF008B138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629FED9-2641-4726-AF7C-289857B07370}">
      <dgm:prSet/>
      <dgm:spPr/>
      <dgm:t>
        <a:bodyPr/>
        <a:lstStyle/>
        <a:p>
          <a:r>
            <a:rPr lang="en-US" b="1" dirty="0"/>
            <a:t>May 2023 –Meta-Study</a:t>
          </a:r>
          <a:endParaRPr lang="en-US" dirty="0"/>
        </a:p>
      </dgm:t>
    </dgm:pt>
    <dgm:pt modelId="{80D8BB97-06B6-4787-A0F4-75156A1323D1}" type="parTrans" cxnId="{58770F27-5DDB-4D57-98DF-F6F4F2175C04}">
      <dgm:prSet/>
      <dgm:spPr/>
      <dgm:t>
        <a:bodyPr/>
        <a:lstStyle/>
        <a:p>
          <a:endParaRPr lang="en-US"/>
        </a:p>
      </dgm:t>
    </dgm:pt>
    <dgm:pt modelId="{B542AD43-28FD-4509-9710-90C15727FD32}" type="sibTrans" cxnId="{58770F27-5DDB-4D57-98DF-F6F4F2175C04}">
      <dgm:prSet/>
      <dgm:spPr/>
      <dgm:t>
        <a:bodyPr/>
        <a:lstStyle/>
        <a:p>
          <a:endParaRPr lang="en-US"/>
        </a:p>
      </dgm:t>
    </dgm:pt>
    <dgm:pt modelId="{A465502D-11C3-4084-85A3-608439C0BCEA}">
      <dgm:prSet/>
      <dgm:spPr/>
      <dgm:t>
        <a:bodyPr/>
        <a:lstStyle/>
        <a:p>
          <a:r>
            <a:rPr lang="en-US" dirty="0"/>
            <a:t>2070 patients with OA and pain of the knee supplementation with n-3 </a:t>
          </a:r>
          <a:r>
            <a:rPr lang="en-US" b="1" dirty="0"/>
            <a:t>showed 27% improvement in pain. </a:t>
          </a:r>
          <a:endParaRPr lang="en-US" dirty="0"/>
        </a:p>
      </dgm:t>
    </dgm:pt>
    <dgm:pt modelId="{71C3E431-DE5B-4BCF-8032-C6E893F3E392}" type="parTrans" cxnId="{0AA03993-9E32-4CF2-ABE1-D91501FFC075}">
      <dgm:prSet/>
      <dgm:spPr/>
      <dgm:t>
        <a:bodyPr/>
        <a:lstStyle/>
        <a:p>
          <a:endParaRPr lang="en-US"/>
        </a:p>
      </dgm:t>
    </dgm:pt>
    <dgm:pt modelId="{4A37D648-0ECE-4704-9077-C92E3A6DECC7}" type="sibTrans" cxnId="{0AA03993-9E32-4CF2-ABE1-D91501FFC075}">
      <dgm:prSet/>
      <dgm:spPr/>
      <dgm:t>
        <a:bodyPr/>
        <a:lstStyle/>
        <a:p>
          <a:endParaRPr lang="en-US"/>
        </a:p>
      </dgm:t>
    </dgm:pt>
    <dgm:pt modelId="{3255DCBB-7071-4C68-A838-63C2945D2E90}">
      <dgm:prSet/>
      <dgm:spPr/>
      <dgm:t>
        <a:bodyPr/>
        <a:lstStyle/>
        <a:p>
          <a:r>
            <a:rPr lang="en-US" b="1" dirty="0"/>
            <a:t>Conclusions </a:t>
          </a:r>
          <a:r>
            <a:rPr lang="en-US" dirty="0"/>
            <a:t>- Supplementation of n-3 PUFAs is effective to relieve pain and improve joint function in patients with OA.</a:t>
          </a:r>
        </a:p>
      </dgm:t>
    </dgm:pt>
    <dgm:pt modelId="{292B8DB7-2BE5-4E23-9A70-2AFC7826335E}" type="parTrans" cxnId="{3694984A-6AE0-4591-B708-CB7482833D18}">
      <dgm:prSet/>
      <dgm:spPr/>
      <dgm:t>
        <a:bodyPr/>
        <a:lstStyle/>
        <a:p>
          <a:endParaRPr lang="en-US"/>
        </a:p>
      </dgm:t>
    </dgm:pt>
    <dgm:pt modelId="{1870B46B-B6D5-4E90-8993-77AA252703F4}" type="sibTrans" cxnId="{3694984A-6AE0-4591-B708-CB7482833D18}">
      <dgm:prSet/>
      <dgm:spPr/>
      <dgm:t>
        <a:bodyPr/>
        <a:lstStyle/>
        <a:p>
          <a:endParaRPr lang="en-US"/>
        </a:p>
      </dgm:t>
    </dgm:pt>
    <dgm:pt modelId="{B85E7E69-863C-4A46-B06D-8116F3927BB5}" type="pres">
      <dgm:prSet presAssocID="{D2D2C97C-4EBA-48EE-89AF-F9FF008B1384}" presName="linear" presStyleCnt="0">
        <dgm:presLayoutVars>
          <dgm:animLvl val="lvl"/>
          <dgm:resizeHandles val="exact"/>
        </dgm:presLayoutVars>
      </dgm:prSet>
      <dgm:spPr/>
    </dgm:pt>
    <dgm:pt modelId="{AB14877B-8772-4E9F-9F26-9379561B4498}" type="pres">
      <dgm:prSet presAssocID="{9629FED9-2641-4726-AF7C-289857B07370}" presName="parentText" presStyleLbl="node1" presStyleIdx="0" presStyleCnt="1">
        <dgm:presLayoutVars>
          <dgm:chMax val="0"/>
          <dgm:bulletEnabled val="1"/>
        </dgm:presLayoutVars>
      </dgm:prSet>
      <dgm:spPr/>
    </dgm:pt>
    <dgm:pt modelId="{26441426-AADF-4F08-B161-6CB7C4214075}" type="pres">
      <dgm:prSet presAssocID="{9629FED9-2641-4726-AF7C-289857B07370}" presName="childText" presStyleLbl="revTx" presStyleIdx="0" presStyleCnt="1">
        <dgm:presLayoutVars>
          <dgm:bulletEnabled val="1"/>
        </dgm:presLayoutVars>
      </dgm:prSet>
      <dgm:spPr/>
    </dgm:pt>
  </dgm:ptLst>
  <dgm:cxnLst>
    <dgm:cxn modelId="{58770F27-5DDB-4D57-98DF-F6F4F2175C04}" srcId="{D2D2C97C-4EBA-48EE-89AF-F9FF008B1384}" destId="{9629FED9-2641-4726-AF7C-289857B07370}" srcOrd="0" destOrd="0" parTransId="{80D8BB97-06B6-4787-A0F4-75156A1323D1}" sibTransId="{B542AD43-28FD-4509-9710-90C15727FD32}"/>
    <dgm:cxn modelId="{3694984A-6AE0-4591-B708-CB7482833D18}" srcId="{9629FED9-2641-4726-AF7C-289857B07370}" destId="{3255DCBB-7071-4C68-A838-63C2945D2E90}" srcOrd="1" destOrd="0" parTransId="{292B8DB7-2BE5-4E23-9A70-2AFC7826335E}" sibTransId="{1870B46B-B6D5-4E90-8993-77AA252703F4}"/>
    <dgm:cxn modelId="{63C55A82-037E-45FB-9D68-9853B0A6CE52}" type="presOf" srcId="{3255DCBB-7071-4C68-A838-63C2945D2E90}" destId="{26441426-AADF-4F08-B161-6CB7C4214075}" srcOrd="0" destOrd="1" presId="urn:microsoft.com/office/officeart/2005/8/layout/vList2"/>
    <dgm:cxn modelId="{751E998E-1DD9-462B-B545-5926290091FC}" type="presOf" srcId="{9629FED9-2641-4726-AF7C-289857B07370}" destId="{AB14877B-8772-4E9F-9F26-9379561B4498}" srcOrd="0" destOrd="0" presId="urn:microsoft.com/office/officeart/2005/8/layout/vList2"/>
    <dgm:cxn modelId="{0AA03993-9E32-4CF2-ABE1-D91501FFC075}" srcId="{9629FED9-2641-4726-AF7C-289857B07370}" destId="{A465502D-11C3-4084-85A3-608439C0BCEA}" srcOrd="0" destOrd="0" parTransId="{71C3E431-DE5B-4BCF-8032-C6E893F3E392}" sibTransId="{4A37D648-0ECE-4704-9077-C92E3A6DECC7}"/>
    <dgm:cxn modelId="{ED4EDBC9-D964-48B0-A529-630229F74695}" type="presOf" srcId="{A465502D-11C3-4084-85A3-608439C0BCEA}" destId="{26441426-AADF-4F08-B161-6CB7C4214075}" srcOrd="0" destOrd="0" presId="urn:microsoft.com/office/officeart/2005/8/layout/vList2"/>
    <dgm:cxn modelId="{728261DE-F3B3-4225-828E-1E9716A1387B}" type="presOf" srcId="{D2D2C97C-4EBA-48EE-89AF-F9FF008B1384}" destId="{B85E7E69-863C-4A46-B06D-8116F3927BB5}" srcOrd="0" destOrd="0" presId="urn:microsoft.com/office/officeart/2005/8/layout/vList2"/>
    <dgm:cxn modelId="{20D3D72F-6945-490C-B607-09D610F10312}" type="presParOf" srcId="{B85E7E69-863C-4A46-B06D-8116F3927BB5}" destId="{AB14877B-8772-4E9F-9F26-9379561B4498}" srcOrd="0" destOrd="0" presId="urn:microsoft.com/office/officeart/2005/8/layout/vList2"/>
    <dgm:cxn modelId="{C97A9E59-2359-4D52-AA29-727B7C5CB0C1}" type="presParOf" srcId="{B85E7E69-863C-4A46-B06D-8116F3927BB5}" destId="{26441426-AADF-4F08-B161-6CB7C42140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A2126C-D7ED-45FE-857F-CF6016AED0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1E7D95-7628-40C2-8934-6D6652B74E6A}">
      <dgm:prSet/>
      <dgm:spPr/>
      <dgm:t>
        <a:bodyPr/>
        <a:lstStyle/>
        <a:p>
          <a:pPr>
            <a:lnSpc>
              <a:spcPct val="100000"/>
            </a:lnSpc>
          </a:pPr>
          <a:r>
            <a:rPr lang="en-US" dirty="0"/>
            <a:t>Purification of fish oil to make Supplements removes healthy polyphenols and other types of Omega-3 which likely contribute to the health benefits of oily fish</a:t>
          </a:r>
        </a:p>
      </dgm:t>
    </dgm:pt>
    <dgm:pt modelId="{C0636D64-52F7-4EB7-8902-3AC3BE0DA4A2}" type="parTrans" cxnId="{098D8EF6-9AD9-40D2-A853-37FFCFDDBA8F}">
      <dgm:prSet/>
      <dgm:spPr/>
      <dgm:t>
        <a:bodyPr/>
        <a:lstStyle/>
        <a:p>
          <a:endParaRPr lang="en-US"/>
        </a:p>
      </dgm:t>
    </dgm:pt>
    <dgm:pt modelId="{BF97301A-4F87-4A56-9166-0F2AD741CFC3}" type="sibTrans" cxnId="{098D8EF6-9AD9-40D2-A853-37FFCFDDBA8F}">
      <dgm:prSet/>
      <dgm:spPr/>
      <dgm:t>
        <a:bodyPr/>
        <a:lstStyle/>
        <a:p>
          <a:endParaRPr lang="en-US"/>
        </a:p>
      </dgm:t>
    </dgm:pt>
    <dgm:pt modelId="{48336622-630F-4A6E-8223-4AF320A05180}">
      <dgm:prSet/>
      <dgm:spPr/>
      <dgm:t>
        <a:bodyPr/>
        <a:lstStyle/>
        <a:p>
          <a:pPr>
            <a:lnSpc>
              <a:spcPct val="100000"/>
            </a:lnSpc>
          </a:pPr>
          <a:r>
            <a:rPr lang="en-US" dirty="0"/>
            <a:t>The Loss of polyphenols and other antioxidants may cause fish oil to break down faster and become rancid</a:t>
          </a:r>
        </a:p>
      </dgm:t>
    </dgm:pt>
    <dgm:pt modelId="{37B13FD1-009F-4523-B23F-7F5FABCE795E}" type="parTrans" cxnId="{A4C5055F-7F52-4CF6-AA7F-EF736FF5E233}">
      <dgm:prSet/>
      <dgm:spPr/>
      <dgm:t>
        <a:bodyPr/>
        <a:lstStyle/>
        <a:p>
          <a:endParaRPr lang="en-US"/>
        </a:p>
      </dgm:t>
    </dgm:pt>
    <dgm:pt modelId="{93EBCA4E-45B6-4F33-A93E-065680952836}" type="sibTrans" cxnId="{A4C5055F-7F52-4CF6-AA7F-EF736FF5E233}">
      <dgm:prSet/>
      <dgm:spPr/>
      <dgm:t>
        <a:bodyPr/>
        <a:lstStyle/>
        <a:p>
          <a:endParaRPr lang="en-US"/>
        </a:p>
      </dgm:t>
    </dgm:pt>
    <dgm:pt modelId="{19727CD3-4A31-4BB1-9FA9-6D50F7647743}">
      <dgm:prSet/>
      <dgm:spPr/>
      <dgm:t>
        <a:bodyPr/>
        <a:lstStyle/>
        <a:p>
          <a:pPr>
            <a:lnSpc>
              <a:spcPct val="100000"/>
            </a:lnSpc>
          </a:pPr>
          <a:r>
            <a:rPr lang="en-US"/>
            <a:t>Studies of large populations that consume more seafood are generally healthier that those that don’t, even if they take fish oil supplements</a:t>
          </a:r>
        </a:p>
      </dgm:t>
    </dgm:pt>
    <dgm:pt modelId="{28CD138B-5199-453E-B894-56E59A34510E}" type="parTrans" cxnId="{F274E117-EBBB-4996-B7D5-B7360DCED785}">
      <dgm:prSet/>
      <dgm:spPr/>
      <dgm:t>
        <a:bodyPr/>
        <a:lstStyle/>
        <a:p>
          <a:endParaRPr lang="en-US"/>
        </a:p>
      </dgm:t>
    </dgm:pt>
    <dgm:pt modelId="{1AB0AED0-0B1B-45D0-AD1B-EB0E70EF3170}" type="sibTrans" cxnId="{F274E117-EBBB-4996-B7D5-B7360DCED785}">
      <dgm:prSet/>
      <dgm:spPr/>
      <dgm:t>
        <a:bodyPr/>
        <a:lstStyle/>
        <a:p>
          <a:endParaRPr lang="en-US"/>
        </a:p>
      </dgm:t>
    </dgm:pt>
    <dgm:pt modelId="{D46D5C77-8CD4-4B6B-B6CF-6FE072C75AEE}" type="pres">
      <dgm:prSet presAssocID="{FDA2126C-D7ED-45FE-857F-CF6016AED082}" presName="root" presStyleCnt="0">
        <dgm:presLayoutVars>
          <dgm:dir/>
          <dgm:resizeHandles val="exact"/>
        </dgm:presLayoutVars>
      </dgm:prSet>
      <dgm:spPr/>
    </dgm:pt>
    <dgm:pt modelId="{C3A2BFF6-C160-4C73-BE1E-52487DF68C70}" type="pres">
      <dgm:prSet presAssocID="{2E1E7D95-7628-40C2-8934-6D6652B74E6A}" presName="compNode" presStyleCnt="0"/>
      <dgm:spPr/>
    </dgm:pt>
    <dgm:pt modelId="{3A160097-6A0D-461D-AC3F-045835ACF52A}" type="pres">
      <dgm:prSet presAssocID="{2E1E7D95-7628-40C2-8934-6D6652B74E6A}" presName="bgRect" presStyleLbl="bgShp" presStyleIdx="0" presStyleCnt="3"/>
      <dgm:spPr/>
    </dgm:pt>
    <dgm:pt modelId="{CCAA1DD8-BD90-4FD5-9A63-09BC8F1351D2}" type="pres">
      <dgm:prSet presAssocID="{2E1E7D95-7628-40C2-8934-6D6652B74E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pes"/>
        </a:ext>
      </dgm:extLst>
    </dgm:pt>
    <dgm:pt modelId="{73611971-6C79-4A3D-91B5-E227DD3E00BF}" type="pres">
      <dgm:prSet presAssocID="{2E1E7D95-7628-40C2-8934-6D6652B74E6A}" presName="spaceRect" presStyleCnt="0"/>
      <dgm:spPr/>
    </dgm:pt>
    <dgm:pt modelId="{687D2E71-F0E1-418B-8584-D4E94E08393A}" type="pres">
      <dgm:prSet presAssocID="{2E1E7D95-7628-40C2-8934-6D6652B74E6A}" presName="parTx" presStyleLbl="revTx" presStyleIdx="0" presStyleCnt="3">
        <dgm:presLayoutVars>
          <dgm:chMax val="0"/>
          <dgm:chPref val="0"/>
        </dgm:presLayoutVars>
      </dgm:prSet>
      <dgm:spPr/>
    </dgm:pt>
    <dgm:pt modelId="{B3965978-AEC7-4171-8710-A3EDF6385EB2}" type="pres">
      <dgm:prSet presAssocID="{BF97301A-4F87-4A56-9166-0F2AD741CFC3}" presName="sibTrans" presStyleCnt="0"/>
      <dgm:spPr/>
    </dgm:pt>
    <dgm:pt modelId="{1C7ABE47-0465-4E76-BCDD-81E70323830D}" type="pres">
      <dgm:prSet presAssocID="{48336622-630F-4A6E-8223-4AF320A05180}" presName="compNode" presStyleCnt="0"/>
      <dgm:spPr/>
    </dgm:pt>
    <dgm:pt modelId="{319076F3-54E6-42C2-A4A6-0F87983D3036}" type="pres">
      <dgm:prSet presAssocID="{48336622-630F-4A6E-8223-4AF320A05180}" presName="bgRect" presStyleLbl="bgShp" presStyleIdx="1" presStyleCnt="3"/>
      <dgm:spPr/>
    </dgm:pt>
    <dgm:pt modelId="{BCA651B8-3DFE-49DF-8324-AC11E86FDFB5}" type="pres">
      <dgm:prSet presAssocID="{48336622-630F-4A6E-8223-4AF320A051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94DCCA9E-858A-4CE7-9CFD-2E4262427DA9}" type="pres">
      <dgm:prSet presAssocID="{48336622-630F-4A6E-8223-4AF320A05180}" presName="spaceRect" presStyleCnt="0"/>
      <dgm:spPr/>
    </dgm:pt>
    <dgm:pt modelId="{AF7178DE-FFFB-4D76-8F71-EC0058C148A2}" type="pres">
      <dgm:prSet presAssocID="{48336622-630F-4A6E-8223-4AF320A05180}" presName="parTx" presStyleLbl="revTx" presStyleIdx="1" presStyleCnt="3">
        <dgm:presLayoutVars>
          <dgm:chMax val="0"/>
          <dgm:chPref val="0"/>
        </dgm:presLayoutVars>
      </dgm:prSet>
      <dgm:spPr/>
    </dgm:pt>
    <dgm:pt modelId="{4FE8A98C-5EDE-4724-A8F2-D6D41BED8B5C}" type="pres">
      <dgm:prSet presAssocID="{93EBCA4E-45B6-4F33-A93E-065680952836}" presName="sibTrans" presStyleCnt="0"/>
      <dgm:spPr/>
    </dgm:pt>
    <dgm:pt modelId="{E6676CD3-294C-4B9B-A99B-523B6A78D5F7}" type="pres">
      <dgm:prSet presAssocID="{19727CD3-4A31-4BB1-9FA9-6D50F7647743}" presName="compNode" presStyleCnt="0"/>
      <dgm:spPr/>
    </dgm:pt>
    <dgm:pt modelId="{025001B8-F220-403F-9AE4-472823375EB9}" type="pres">
      <dgm:prSet presAssocID="{19727CD3-4A31-4BB1-9FA9-6D50F7647743}" presName="bgRect" presStyleLbl="bgShp" presStyleIdx="2" presStyleCnt="3"/>
      <dgm:spPr/>
    </dgm:pt>
    <dgm:pt modelId="{19DC5C0C-95BF-4C92-9290-9F510F6CEC97}" type="pres">
      <dgm:prSet presAssocID="{19727CD3-4A31-4BB1-9FA9-6D50F76477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sh"/>
        </a:ext>
      </dgm:extLst>
    </dgm:pt>
    <dgm:pt modelId="{288081AB-E637-445D-98C4-848FB4C08E2D}" type="pres">
      <dgm:prSet presAssocID="{19727CD3-4A31-4BB1-9FA9-6D50F7647743}" presName="spaceRect" presStyleCnt="0"/>
      <dgm:spPr/>
    </dgm:pt>
    <dgm:pt modelId="{E5DA4636-9945-44B3-B929-06F88C25656D}" type="pres">
      <dgm:prSet presAssocID="{19727CD3-4A31-4BB1-9FA9-6D50F7647743}" presName="parTx" presStyleLbl="revTx" presStyleIdx="2" presStyleCnt="3">
        <dgm:presLayoutVars>
          <dgm:chMax val="0"/>
          <dgm:chPref val="0"/>
        </dgm:presLayoutVars>
      </dgm:prSet>
      <dgm:spPr/>
    </dgm:pt>
  </dgm:ptLst>
  <dgm:cxnLst>
    <dgm:cxn modelId="{A0CFAD0E-8AA3-42E9-87B8-B5653E7572C6}" type="presOf" srcId="{19727CD3-4A31-4BB1-9FA9-6D50F7647743}" destId="{E5DA4636-9945-44B3-B929-06F88C25656D}" srcOrd="0" destOrd="0" presId="urn:microsoft.com/office/officeart/2018/2/layout/IconVerticalSolidList"/>
    <dgm:cxn modelId="{F274E117-EBBB-4996-B7D5-B7360DCED785}" srcId="{FDA2126C-D7ED-45FE-857F-CF6016AED082}" destId="{19727CD3-4A31-4BB1-9FA9-6D50F7647743}" srcOrd="2" destOrd="0" parTransId="{28CD138B-5199-453E-B894-56E59A34510E}" sibTransId="{1AB0AED0-0B1B-45D0-AD1B-EB0E70EF3170}"/>
    <dgm:cxn modelId="{E76DE131-973D-46AE-B368-8D68D3125F5E}" type="presOf" srcId="{FDA2126C-D7ED-45FE-857F-CF6016AED082}" destId="{D46D5C77-8CD4-4B6B-B6CF-6FE072C75AEE}" srcOrd="0" destOrd="0" presId="urn:microsoft.com/office/officeart/2018/2/layout/IconVerticalSolidList"/>
    <dgm:cxn modelId="{A4C5055F-7F52-4CF6-AA7F-EF736FF5E233}" srcId="{FDA2126C-D7ED-45FE-857F-CF6016AED082}" destId="{48336622-630F-4A6E-8223-4AF320A05180}" srcOrd="1" destOrd="0" parTransId="{37B13FD1-009F-4523-B23F-7F5FABCE795E}" sibTransId="{93EBCA4E-45B6-4F33-A93E-065680952836}"/>
    <dgm:cxn modelId="{52B26D45-3D59-4394-97BC-F8376C26DE51}" type="presOf" srcId="{2E1E7D95-7628-40C2-8934-6D6652B74E6A}" destId="{687D2E71-F0E1-418B-8584-D4E94E08393A}" srcOrd="0" destOrd="0" presId="urn:microsoft.com/office/officeart/2018/2/layout/IconVerticalSolidList"/>
    <dgm:cxn modelId="{2C1C9EEA-850C-440E-B919-9CD947FFB94C}" type="presOf" srcId="{48336622-630F-4A6E-8223-4AF320A05180}" destId="{AF7178DE-FFFB-4D76-8F71-EC0058C148A2}" srcOrd="0" destOrd="0" presId="urn:microsoft.com/office/officeart/2018/2/layout/IconVerticalSolidList"/>
    <dgm:cxn modelId="{098D8EF6-9AD9-40D2-A853-37FFCFDDBA8F}" srcId="{FDA2126C-D7ED-45FE-857F-CF6016AED082}" destId="{2E1E7D95-7628-40C2-8934-6D6652B74E6A}" srcOrd="0" destOrd="0" parTransId="{C0636D64-52F7-4EB7-8902-3AC3BE0DA4A2}" sibTransId="{BF97301A-4F87-4A56-9166-0F2AD741CFC3}"/>
    <dgm:cxn modelId="{C0101A90-867A-4B2B-84B5-042E67067A0C}" type="presParOf" srcId="{D46D5C77-8CD4-4B6B-B6CF-6FE072C75AEE}" destId="{C3A2BFF6-C160-4C73-BE1E-52487DF68C70}" srcOrd="0" destOrd="0" presId="urn:microsoft.com/office/officeart/2018/2/layout/IconVerticalSolidList"/>
    <dgm:cxn modelId="{60CC81B3-F003-4FD9-B259-FA37324689A6}" type="presParOf" srcId="{C3A2BFF6-C160-4C73-BE1E-52487DF68C70}" destId="{3A160097-6A0D-461D-AC3F-045835ACF52A}" srcOrd="0" destOrd="0" presId="urn:microsoft.com/office/officeart/2018/2/layout/IconVerticalSolidList"/>
    <dgm:cxn modelId="{C14C8EF4-6D7B-46B7-92C9-AC33E13F055B}" type="presParOf" srcId="{C3A2BFF6-C160-4C73-BE1E-52487DF68C70}" destId="{CCAA1DD8-BD90-4FD5-9A63-09BC8F1351D2}" srcOrd="1" destOrd="0" presId="urn:microsoft.com/office/officeart/2018/2/layout/IconVerticalSolidList"/>
    <dgm:cxn modelId="{85832440-4EBA-40EE-B755-2F0D896E82E7}" type="presParOf" srcId="{C3A2BFF6-C160-4C73-BE1E-52487DF68C70}" destId="{73611971-6C79-4A3D-91B5-E227DD3E00BF}" srcOrd="2" destOrd="0" presId="urn:microsoft.com/office/officeart/2018/2/layout/IconVerticalSolidList"/>
    <dgm:cxn modelId="{3A29BE34-AF06-4418-BB71-28A2DD77D1E7}" type="presParOf" srcId="{C3A2BFF6-C160-4C73-BE1E-52487DF68C70}" destId="{687D2E71-F0E1-418B-8584-D4E94E08393A}" srcOrd="3" destOrd="0" presId="urn:microsoft.com/office/officeart/2018/2/layout/IconVerticalSolidList"/>
    <dgm:cxn modelId="{401A675C-6F04-44A3-9F18-A3AF2AEACAB1}" type="presParOf" srcId="{D46D5C77-8CD4-4B6B-B6CF-6FE072C75AEE}" destId="{B3965978-AEC7-4171-8710-A3EDF6385EB2}" srcOrd="1" destOrd="0" presId="urn:microsoft.com/office/officeart/2018/2/layout/IconVerticalSolidList"/>
    <dgm:cxn modelId="{ECC12ECE-C995-49DC-912F-804B273ED5B8}" type="presParOf" srcId="{D46D5C77-8CD4-4B6B-B6CF-6FE072C75AEE}" destId="{1C7ABE47-0465-4E76-BCDD-81E70323830D}" srcOrd="2" destOrd="0" presId="urn:microsoft.com/office/officeart/2018/2/layout/IconVerticalSolidList"/>
    <dgm:cxn modelId="{14D5AEF2-6AE9-487E-90EB-1C222F8F7617}" type="presParOf" srcId="{1C7ABE47-0465-4E76-BCDD-81E70323830D}" destId="{319076F3-54E6-42C2-A4A6-0F87983D3036}" srcOrd="0" destOrd="0" presId="urn:microsoft.com/office/officeart/2018/2/layout/IconVerticalSolidList"/>
    <dgm:cxn modelId="{2988C5A7-F4EA-49A8-A77E-A90FAE1B8940}" type="presParOf" srcId="{1C7ABE47-0465-4E76-BCDD-81E70323830D}" destId="{BCA651B8-3DFE-49DF-8324-AC11E86FDFB5}" srcOrd="1" destOrd="0" presId="urn:microsoft.com/office/officeart/2018/2/layout/IconVerticalSolidList"/>
    <dgm:cxn modelId="{292ED69A-2FFD-4521-BB79-89A4CB0F92C9}" type="presParOf" srcId="{1C7ABE47-0465-4E76-BCDD-81E70323830D}" destId="{94DCCA9E-858A-4CE7-9CFD-2E4262427DA9}" srcOrd="2" destOrd="0" presId="urn:microsoft.com/office/officeart/2018/2/layout/IconVerticalSolidList"/>
    <dgm:cxn modelId="{9A377778-0C55-4BD0-A1BC-173DF9DB04F4}" type="presParOf" srcId="{1C7ABE47-0465-4E76-BCDD-81E70323830D}" destId="{AF7178DE-FFFB-4D76-8F71-EC0058C148A2}" srcOrd="3" destOrd="0" presId="urn:microsoft.com/office/officeart/2018/2/layout/IconVerticalSolidList"/>
    <dgm:cxn modelId="{52491067-ABBF-4702-91B8-4C3CE692CEF3}" type="presParOf" srcId="{D46D5C77-8CD4-4B6B-B6CF-6FE072C75AEE}" destId="{4FE8A98C-5EDE-4724-A8F2-D6D41BED8B5C}" srcOrd="3" destOrd="0" presId="urn:microsoft.com/office/officeart/2018/2/layout/IconVerticalSolidList"/>
    <dgm:cxn modelId="{F6F1B456-E929-4C04-8198-65B3BAE3745B}" type="presParOf" srcId="{D46D5C77-8CD4-4B6B-B6CF-6FE072C75AEE}" destId="{E6676CD3-294C-4B9B-A99B-523B6A78D5F7}" srcOrd="4" destOrd="0" presId="urn:microsoft.com/office/officeart/2018/2/layout/IconVerticalSolidList"/>
    <dgm:cxn modelId="{16AE62DC-BAE0-41B0-A2C0-6378A5F892A1}" type="presParOf" srcId="{E6676CD3-294C-4B9B-A99B-523B6A78D5F7}" destId="{025001B8-F220-403F-9AE4-472823375EB9}" srcOrd="0" destOrd="0" presId="urn:microsoft.com/office/officeart/2018/2/layout/IconVerticalSolidList"/>
    <dgm:cxn modelId="{29E4C420-B339-4019-8739-9859B0957908}" type="presParOf" srcId="{E6676CD3-294C-4B9B-A99B-523B6A78D5F7}" destId="{19DC5C0C-95BF-4C92-9290-9F510F6CEC97}" srcOrd="1" destOrd="0" presId="urn:microsoft.com/office/officeart/2018/2/layout/IconVerticalSolidList"/>
    <dgm:cxn modelId="{A153A100-6744-49D2-B893-FD5EF4AB1E16}" type="presParOf" srcId="{E6676CD3-294C-4B9B-A99B-523B6A78D5F7}" destId="{288081AB-E637-445D-98C4-848FB4C08E2D}" srcOrd="2" destOrd="0" presId="urn:microsoft.com/office/officeart/2018/2/layout/IconVerticalSolidList"/>
    <dgm:cxn modelId="{EA41112F-8126-4043-A336-F5ACDBBB48D4}" type="presParOf" srcId="{E6676CD3-294C-4B9B-A99B-523B6A78D5F7}" destId="{E5DA4636-9945-44B3-B929-06F88C2565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20430-0A4B-478E-9B4B-0B8214308B30}">
      <dsp:nvSpPr>
        <dsp:cNvPr id="0" name=""/>
        <dsp:cNvSpPr/>
      </dsp:nvSpPr>
      <dsp:spPr>
        <a:xfrm>
          <a:off x="0" y="3404"/>
          <a:ext cx="78867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6AF41-96E5-423C-A217-C5C9ACB68C29}">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F5B0D-9304-421D-94ED-B97071F2254B}">
      <dsp:nvSpPr>
        <dsp:cNvPr id="0" name=""/>
        <dsp:cNvSpPr/>
      </dsp:nvSpPr>
      <dsp:spPr>
        <a:xfrm>
          <a:off x="837512" y="3404"/>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b="1" kern="1200" dirty="0"/>
            <a:t>Rich in Omega-3 Fatty Acids:</a:t>
          </a:r>
          <a:r>
            <a:rPr lang="en-US" sz="1900" kern="1200" dirty="0"/>
            <a:t> Fish, especially fatty fish-like salmon, tuna, sardines, and mackerel, are rich in omega-3 fatty acids. </a:t>
          </a:r>
        </a:p>
      </dsp:txBody>
      <dsp:txXfrm>
        <a:off x="837512" y="3404"/>
        <a:ext cx="7049187" cy="725119"/>
      </dsp:txXfrm>
    </dsp:sp>
    <dsp:sp modelId="{1D2EC3C3-7ED2-46ED-81DF-397C198F4668}">
      <dsp:nvSpPr>
        <dsp:cNvPr id="0" name=""/>
        <dsp:cNvSpPr/>
      </dsp:nvSpPr>
      <dsp:spPr>
        <a:xfrm>
          <a:off x="0" y="909803"/>
          <a:ext cx="78867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9751D-DCC3-40A3-A03F-B33867FC029E}">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03F85-3BCE-44DB-9E4B-227F4C63C0E2}">
      <dsp:nvSpPr>
        <dsp:cNvPr id="0" name=""/>
        <dsp:cNvSpPr/>
      </dsp:nvSpPr>
      <dsp:spPr>
        <a:xfrm>
          <a:off x="837512" y="909803"/>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dirty="0"/>
            <a:t>Omega-3s are essential for heart health, brain function, and may help reduce inflammation.</a:t>
          </a:r>
        </a:p>
      </dsp:txBody>
      <dsp:txXfrm>
        <a:off x="837512" y="909803"/>
        <a:ext cx="7049187" cy="725119"/>
      </dsp:txXfrm>
    </dsp:sp>
    <dsp:sp modelId="{CD3EA158-04FB-41F0-8C01-78BFCF56C65C}">
      <dsp:nvSpPr>
        <dsp:cNvPr id="0" name=""/>
        <dsp:cNvSpPr/>
      </dsp:nvSpPr>
      <dsp:spPr>
        <a:xfrm>
          <a:off x="0" y="1816202"/>
          <a:ext cx="78867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369A4-B7A9-49B0-940C-7E040C90867E}">
      <dsp:nvSpPr>
        <dsp:cNvPr id="0" name=""/>
        <dsp:cNvSpPr/>
      </dsp:nvSpPr>
      <dsp:spPr>
        <a:xfrm flipH="1" flipV="1">
          <a:off x="7674147" y="393105"/>
          <a:ext cx="212552" cy="32922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C4EDE9-C0AF-477D-A262-0646B86915A9}">
      <dsp:nvSpPr>
        <dsp:cNvPr id="0" name=""/>
        <dsp:cNvSpPr/>
      </dsp:nvSpPr>
      <dsp:spPr>
        <a:xfrm>
          <a:off x="837512" y="1816202"/>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b="1" kern="1200" dirty="0"/>
            <a:t>High-Quality Protein:</a:t>
          </a:r>
          <a:r>
            <a:rPr lang="en-US" sz="1900" kern="1200" dirty="0"/>
            <a:t> Fish is a good source of lean protein, which is important for building and maintaining muscle mass.</a:t>
          </a:r>
        </a:p>
      </dsp:txBody>
      <dsp:txXfrm>
        <a:off x="837512" y="1816202"/>
        <a:ext cx="7049187" cy="725119"/>
      </dsp:txXfrm>
    </dsp:sp>
    <dsp:sp modelId="{2D51F1B4-3D91-4FD9-87FA-FCB67A00C936}">
      <dsp:nvSpPr>
        <dsp:cNvPr id="0" name=""/>
        <dsp:cNvSpPr/>
      </dsp:nvSpPr>
      <dsp:spPr>
        <a:xfrm>
          <a:off x="0" y="2722601"/>
          <a:ext cx="78867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8C70A-8C0E-47CF-B5C4-332CC4A76AC6}">
      <dsp:nvSpPr>
        <dsp:cNvPr id="0" name=""/>
        <dsp:cNvSpPr/>
      </dsp:nvSpPr>
      <dsp:spPr>
        <a:xfrm>
          <a:off x="219348" y="2885753"/>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0E0F3-603E-41CA-B423-3DE0D276AD61}">
      <dsp:nvSpPr>
        <dsp:cNvPr id="0" name=""/>
        <dsp:cNvSpPr/>
      </dsp:nvSpPr>
      <dsp:spPr>
        <a:xfrm>
          <a:off x="837512" y="2722601"/>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b="1" kern="1200" dirty="0"/>
            <a:t>Vitamins and Minerals:</a:t>
          </a:r>
          <a:r>
            <a:rPr lang="en-US" sz="1900" kern="1200" dirty="0"/>
            <a:t> Fish provides essential vitamins and minerals like vitamin D, vitamin B12, selenium, iodine, and phosphorus.</a:t>
          </a:r>
        </a:p>
      </dsp:txBody>
      <dsp:txXfrm>
        <a:off x="837512" y="2722601"/>
        <a:ext cx="7049187" cy="725119"/>
      </dsp:txXfrm>
    </dsp:sp>
    <dsp:sp modelId="{1805DF89-8D45-4500-865C-938D719645DF}">
      <dsp:nvSpPr>
        <dsp:cNvPr id="0" name=""/>
        <dsp:cNvSpPr/>
      </dsp:nvSpPr>
      <dsp:spPr>
        <a:xfrm>
          <a:off x="0" y="3629000"/>
          <a:ext cx="78867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6237D-B4E8-427E-A390-8E74D86ED1A2}">
      <dsp:nvSpPr>
        <dsp:cNvPr id="0" name=""/>
        <dsp:cNvSpPr/>
      </dsp:nvSpPr>
      <dsp:spPr>
        <a:xfrm>
          <a:off x="219348" y="3792152"/>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B3205-AA71-49CA-8D42-EF5256777C48}">
      <dsp:nvSpPr>
        <dsp:cNvPr id="0" name=""/>
        <dsp:cNvSpPr/>
      </dsp:nvSpPr>
      <dsp:spPr>
        <a:xfrm>
          <a:off x="837512" y="3629000"/>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b="1" kern="1200" dirty="0"/>
            <a:t>Healthy Molecules: </a:t>
          </a:r>
          <a:r>
            <a:rPr lang="en-US" sz="1900" kern="1200" dirty="0"/>
            <a:t>Polyphenols and Flavonoids</a:t>
          </a:r>
        </a:p>
      </dsp:txBody>
      <dsp:txXfrm>
        <a:off x="837512" y="3629000"/>
        <a:ext cx="7049187" cy="72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7F93-B2E2-4E22-8A4A-1BE47182369E}">
      <dsp:nvSpPr>
        <dsp:cNvPr id="0" name=""/>
        <dsp:cNvSpPr/>
      </dsp:nvSpPr>
      <dsp:spPr>
        <a:xfrm>
          <a:off x="0" y="87139"/>
          <a:ext cx="7886700"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Mercury Levels:</a:t>
          </a:r>
          <a:r>
            <a:rPr lang="en-US" sz="1800" kern="1200" dirty="0"/>
            <a:t> Some fish, particularly larger predatory fish like king mackerel, swordfish, and tilefish, can contain higher levels of mercury. </a:t>
          </a:r>
        </a:p>
      </dsp:txBody>
      <dsp:txXfrm>
        <a:off x="49154" y="136293"/>
        <a:ext cx="7788392" cy="908623"/>
      </dsp:txXfrm>
    </dsp:sp>
    <dsp:sp modelId="{E4966C7F-9BC4-45F5-80AC-EDC4B9B09139}">
      <dsp:nvSpPr>
        <dsp:cNvPr id="0" name=""/>
        <dsp:cNvSpPr/>
      </dsp:nvSpPr>
      <dsp:spPr>
        <a:xfrm>
          <a:off x="0" y="1145910"/>
          <a:ext cx="7886700" cy="100693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Pregnant women, women who may become pregnant, and young children are restricted due to mercury intake in fish.  They can choose low-mercury fish options (Lower on the Food Chain).</a:t>
          </a:r>
        </a:p>
      </dsp:txBody>
      <dsp:txXfrm>
        <a:off x="49154" y="1195064"/>
        <a:ext cx="7788392" cy="908623"/>
      </dsp:txXfrm>
    </dsp:sp>
    <dsp:sp modelId="{36B99276-FB2D-430D-9742-CD28F78F7165}">
      <dsp:nvSpPr>
        <dsp:cNvPr id="0" name=""/>
        <dsp:cNvSpPr/>
      </dsp:nvSpPr>
      <dsp:spPr>
        <a:xfrm>
          <a:off x="0" y="2204682"/>
          <a:ext cx="7886700" cy="100693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Sustainability:</a:t>
          </a:r>
          <a:r>
            <a:rPr lang="en-US" sz="1800" kern="1200" dirty="0"/>
            <a:t> Overfishing can deplete fish populations and harm marine ecosystems. Choosing fish caught using sustainable practices is important for the environment.</a:t>
          </a:r>
        </a:p>
      </dsp:txBody>
      <dsp:txXfrm>
        <a:off x="49154" y="2253836"/>
        <a:ext cx="7788392" cy="908623"/>
      </dsp:txXfrm>
    </dsp:sp>
    <dsp:sp modelId="{74C2545E-9D60-43B9-8570-567B1D9BC875}">
      <dsp:nvSpPr>
        <dsp:cNvPr id="0" name=""/>
        <dsp:cNvSpPr/>
      </dsp:nvSpPr>
      <dsp:spPr>
        <a:xfrm>
          <a:off x="0" y="3263453"/>
          <a:ext cx="7886700" cy="10069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Personal Preferences:</a:t>
          </a:r>
          <a:r>
            <a:rPr lang="en-US" sz="1800" kern="1200" dirty="0"/>
            <a:t> Do you enjoy the taste and texture of fish? If not, there might be other ways to get the nutrients fish offer, such as through supplements or other protein sources.</a:t>
          </a:r>
        </a:p>
      </dsp:txBody>
      <dsp:txXfrm>
        <a:off x="49154" y="3312607"/>
        <a:ext cx="7788392"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CB1C-1714-43AF-9E97-619331039945}">
      <dsp:nvSpPr>
        <dsp:cNvPr id="0" name=""/>
        <dsp:cNvSpPr/>
      </dsp:nvSpPr>
      <dsp:spPr>
        <a:xfrm>
          <a:off x="0" y="576776"/>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Eating fish 2-3 times a week is generally recommended as part of a healthy diet.</a:t>
          </a:r>
        </a:p>
      </dsp:txBody>
      <dsp:txXfrm>
        <a:off x="0" y="576776"/>
        <a:ext cx="2464593" cy="1478756"/>
      </dsp:txXfrm>
    </dsp:sp>
    <dsp:sp modelId="{BAC4FCA3-6E52-47E8-A733-9645CF9A57F7}">
      <dsp:nvSpPr>
        <dsp:cNvPr id="0" name=""/>
        <dsp:cNvSpPr/>
      </dsp:nvSpPr>
      <dsp:spPr>
        <a:xfrm>
          <a:off x="2711053" y="576776"/>
          <a:ext cx="2464593" cy="1478756"/>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Choose a variety of </a:t>
          </a:r>
          <a:r>
            <a:rPr lang="en-US" sz="1400" u="sng" kern="1200" dirty="0"/>
            <a:t>low-mercury fish </a:t>
          </a:r>
          <a:r>
            <a:rPr lang="en-US" sz="1400" kern="1200" dirty="0"/>
            <a:t>options caught using sustainable practices. (Lower on the Food Chain)</a:t>
          </a:r>
        </a:p>
      </dsp:txBody>
      <dsp:txXfrm>
        <a:off x="2711053" y="576776"/>
        <a:ext cx="2464593" cy="1478756"/>
      </dsp:txXfrm>
    </dsp:sp>
    <dsp:sp modelId="{627E9B35-33CF-4C5A-B3C0-6CF82E655D2C}">
      <dsp:nvSpPr>
        <dsp:cNvPr id="0" name=""/>
        <dsp:cNvSpPr/>
      </dsp:nvSpPr>
      <dsp:spPr>
        <a:xfrm>
          <a:off x="5422106" y="576776"/>
          <a:ext cx="2464593" cy="1478756"/>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you don't enjoy fish or have concerns about mercury intake, leafy vegetables or Flax seeds Foods. Flaxseed, canola oil, walnuts, sunflower seeds and soybeans are all good sources of omega-3 fatty acids.</a:t>
          </a:r>
        </a:p>
      </dsp:txBody>
      <dsp:txXfrm>
        <a:off x="5422106" y="576776"/>
        <a:ext cx="2464593" cy="1478756"/>
      </dsp:txXfrm>
    </dsp:sp>
    <dsp:sp modelId="{8EF80FEA-6811-44ED-9A93-D29CEF13B5E5}">
      <dsp:nvSpPr>
        <dsp:cNvPr id="0" name=""/>
        <dsp:cNvSpPr/>
      </dsp:nvSpPr>
      <dsp:spPr>
        <a:xfrm>
          <a:off x="0" y="2301991"/>
          <a:ext cx="2464593" cy="1478756"/>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Fortified foods. Yogurt, milk and eggs can be fortified with omega-3 fatty acids.</a:t>
          </a:r>
        </a:p>
      </dsp:txBody>
      <dsp:txXfrm>
        <a:off x="0" y="2301991"/>
        <a:ext cx="2464593" cy="1478756"/>
      </dsp:txXfrm>
    </dsp:sp>
    <dsp:sp modelId="{5A643001-A163-46A6-A386-83D64CFF14F8}">
      <dsp:nvSpPr>
        <dsp:cNvPr id="0" name=""/>
        <dsp:cNvSpPr/>
      </dsp:nvSpPr>
      <dsp:spPr>
        <a:xfrm>
          <a:off x="2711053" y="2301991"/>
          <a:ext cx="2464593" cy="1478756"/>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Supplements. Supplements typically contain fish oil or omega-3 fatty acids from marine plant sources with toxins removed. Many prenatal vitamins also contain DHA an Omega-3 for Brain Health. </a:t>
          </a:r>
        </a:p>
      </dsp:txBody>
      <dsp:txXfrm>
        <a:off x="2711053" y="2301991"/>
        <a:ext cx="2464593" cy="1478756"/>
      </dsp:txXfrm>
    </dsp:sp>
    <dsp:sp modelId="{494D5FD4-B6DA-493F-B0E2-482A81872612}">
      <dsp:nvSpPr>
        <dsp:cNvPr id="0" name=""/>
        <dsp:cNvSpPr/>
      </dsp:nvSpPr>
      <dsp:spPr>
        <a:xfrm>
          <a:off x="5422106" y="2301991"/>
          <a:ext cx="2464593" cy="147875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Talk to your health care professional before taking any supplement.</a:t>
          </a:r>
        </a:p>
      </dsp:txBody>
      <dsp:txXfrm>
        <a:off x="5422106" y="2301991"/>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003D0-1A0A-4EA5-A389-0B5A86419F94}">
      <dsp:nvSpPr>
        <dsp:cNvPr id="0" name=""/>
        <dsp:cNvSpPr/>
      </dsp:nvSpPr>
      <dsp:spPr>
        <a:xfrm>
          <a:off x="0" y="70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EF9F3-1493-4DB6-8FE5-841806A801C7}">
      <dsp:nvSpPr>
        <dsp:cNvPr id="0" name=""/>
        <dsp:cNvSpPr/>
      </dsp:nvSpPr>
      <dsp:spPr>
        <a:xfrm>
          <a:off x="0" y="706"/>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Coastal countries tend to have the highest consumption of fish and seafood, with some people eating more than 80 kilograms of aquatic foods per year. </a:t>
          </a:r>
        </a:p>
      </dsp:txBody>
      <dsp:txXfrm>
        <a:off x="0" y="706"/>
        <a:ext cx="7886700" cy="643151"/>
      </dsp:txXfrm>
    </dsp:sp>
    <dsp:sp modelId="{0CDD263B-C7F3-428D-94E2-BEA964006908}">
      <dsp:nvSpPr>
        <dsp:cNvPr id="0" name=""/>
        <dsp:cNvSpPr/>
      </dsp:nvSpPr>
      <dsp:spPr>
        <a:xfrm>
          <a:off x="0" y="643858"/>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2CBBE-8EDB-4342-B7BC-3A002131F3A8}">
      <dsp:nvSpPr>
        <dsp:cNvPr id="0" name=""/>
        <dsp:cNvSpPr/>
      </dsp:nvSpPr>
      <dsp:spPr>
        <a:xfrm>
          <a:off x="0" y="643858"/>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As of 2020, the Maldives in South Asia had the highest per capita consumption of fish at 87.3 kilograms (191 </a:t>
          </a:r>
          <a:r>
            <a:rPr lang="en-US" sz="1800" b="1" kern="1200" dirty="0" err="1"/>
            <a:t>lbs</a:t>
          </a:r>
          <a:r>
            <a:rPr lang="en-US" sz="1800" b="1" kern="1200" dirty="0"/>
            <a:t>) per person</a:t>
          </a:r>
          <a:r>
            <a:rPr lang="en-US" sz="1800" kern="1200" dirty="0"/>
            <a:t>. </a:t>
          </a:r>
        </a:p>
      </dsp:txBody>
      <dsp:txXfrm>
        <a:off x="0" y="643858"/>
        <a:ext cx="7886700" cy="643151"/>
      </dsp:txXfrm>
    </dsp:sp>
    <dsp:sp modelId="{82EC2143-D596-4187-9E03-4A8A54260EFC}">
      <dsp:nvSpPr>
        <dsp:cNvPr id="0" name=""/>
        <dsp:cNvSpPr/>
      </dsp:nvSpPr>
      <dsp:spPr>
        <a:xfrm>
          <a:off x="0" y="128700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F4453-673F-41BC-94FD-4E4E700B7318}">
      <dsp:nvSpPr>
        <dsp:cNvPr id="0" name=""/>
        <dsp:cNvSpPr/>
      </dsp:nvSpPr>
      <dsp:spPr>
        <a:xfrm>
          <a:off x="0" y="1287009"/>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Other countries with high per capita consumption include:</a:t>
          </a:r>
          <a:endParaRPr lang="en-US" sz="1800" kern="1200" dirty="0"/>
        </a:p>
      </dsp:txBody>
      <dsp:txXfrm>
        <a:off x="0" y="1287009"/>
        <a:ext cx="7886700" cy="643151"/>
      </dsp:txXfrm>
    </dsp:sp>
    <dsp:sp modelId="{115E147E-73C1-4F5B-8882-6437D1B57910}">
      <dsp:nvSpPr>
        <dsp:cNvPr id="0" name=""/>
        <dsp:cNvSpPr/>
      </dsp:nvSpPr>
      <dsp:spPr>
        <a:xfrm>
          <a:off x="0" y="193016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9ACED-8D02-452F-80B7-55ED8CA4CADC}">
      <dsp:nvSpPr>
        <dsp:cNvPr id="0" name=""/>
        <dsp:cNvSpPr/>
      </dsp:nvSpPr>
      <dsp:spPr>
        <a:xfrm>
          <a:off x="0" y="1930160"/>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Iceland: 84.3 kilograms per person in 2020</a:t>
          </a:r>
        </a:p>
      </dsp:txBody>
      <dsp:txXfrm>
        <a:off x="0" y="1930160"/>
        <a:ext cx="7886700" cy="643151"/>
      </dsp:txXfrm>
    </dsp:sp>
    <dsp:sp modelId="{CAB85100-2DBF-4983-A2F1-D7DC27E3A88E}">
      <dsp:nvSpPr>
        <dsp:cNvPr id="0" name=""/>
        <dsp:cNvSpPr/>
      </dsp:nvSpPr>
      <dsp:spPr>
        <a:xfrm>
          <a:off x="0" y="257331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CE0DE-FCEF-431D-806B-FE3AE32EDE73}">
      <dsp:nvSpPr>
        <dsp:cNvPr id="0" name=""/>
        <dsp:cNvSpPr/>
      </dsp:nvSpPr>
      <dsp:spPr>
        <a:xfrm>
          <a:off x="0" y="2573311"/>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Macau: 70.26 kilograms per person in 2020</a:t>
          </a:r>
        </a:p>
      </dsp:txBody>
      <dsp:txXfrm>
        <a:off x="0" y="2573311"/>
        <a:ext cx="7886700" cy="643151"/>
      </dsp:txXfrm>
    </dsp:sp>
    <dsp:sp modelId="{B4A7780C-18FF-4F45-BAD0-30B949A6A5B5}">
      <dsp:nvSpPr>
        <dsp:cNvPr id="0" name=""/>
        <dsp:cNvSpPr/>
      </dsp:nvSpPr>
      <dsp:spPr>
        <a:xfrm>
          <a:off x="0" y="321646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9B63C-84A7-4CC2-9FC7-707B6646C360}">
      <dsp:nvSpPr>
        <dsp:cNvPr id="0" name=""/>
        <dsp:cNvSpPr/>
      </dsp:nvSpPr>
      <dsp:spPr>
        <a:xfrm>
          <a:off x="0" y="3216463"/>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Kiribati: 69.22 kilograms per person in 2020</a:t>
          </a:r>
        </a:p>
      </dsp:txBody>
      <dsp:txXfrm>
        <a:off x="0" y="3216463"/>
        <a:ext cx="7886700" cy="643151"/>
      </dsp:txXfrm>
    </dsp:sp>
    <dsp:sp modelId="{C14FB4DF-9F07-4EE4-9764-B7B1C5558CE9}">
      <dsp:nvSpPr>
        <dsp:cNvPr id="0" name=""/>
        <dsp:cNvSpPr/>
      </dsp:nvSpPr>
      <dsp:spPr>
        <a:xfrm>
          <a:off x="0" y="385961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35C7B-FE1D-43AC-AE0A-4B966D0FF01C}">
      <dsp:nvSpPr>
        <dsp:cNvPr id="0" name=""/>
        <dsp:cNvSpPr/>
      </dsp:nvSpPr>
      <dsp:spPr>
        <a:xfrm>
          <a:off x="0" y="3859614"/>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Portugal: 59.9 kilograms per person per year in the EU</a:t>
          </a:r>
        </a:p>
      </dsp:txBody>
      <dsp:txXfrm>
        <a:off x="0" y="3859614"/>
        <a:ext cx="7886700" cy="643151"/>
      </dsp:txXfrm>
    </dsp:sp>
    <dsp:sp modelId="{13779339-7C1C-4585-88A8-60532C54BCFE}">
      <dsp:nvSpPr>
        <dsp:cNvPr id="0" name=""/>
        <dsp:cNvSpPr/>
      </dsp:nvSpPr>
      <dsp:spPr>
        <a:xfrm>
          <a:off x="0" y="450276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602DE-A8B4-4568-92E7-4CD4E1151F36}">
      <dsp:nvSpPr>
        <dsp:cNvPr id="0" name=""/>
        <dsp:cNvSpPr/>
      </dsp:nvSpPr>
      <dsp:spPr>
        <a:xfrm>
          <a:off x="0" y="4502765"/>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China: 34.27 kilograms per person per year in 2022</a:t>
          </a:r>
        </a:p>
      </dsp:txBody>
      <dsp:txXfrm>
        <a:off x="0" y="4502765"/>
        <a:ext cx="7886700" cy="643151"/>
      </dsp:txXfrm>
    </dsp:sp>
    <dsp:sp modelId="{49DC7478-69D2-41EA-89F6-C77193DF51B7}">
      <dsp:nvSpPr>
        <dsp:cNvPr id="0" name=""/>
        <dsp:cNvSpPr/>
      </dsp:nvSpPr>
      <dsp:spPr>
        <a:xfrm>
          <a:off x="0" y="514591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D329C-1950-4C23-9B5A-4E5DD1B1FE5E}">
      <dsp:nvSpPr>
        <dsp:cNvPr id="0" name=""/>
        <dsp:cNvSpPr/>
      </dsp:nvSpPr>
      <dsp:spPr>
        <a:xfrm>
          <a:off x="0" y="5145916"/>
          <a:ext cx="7886700" cy="64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Mexico: An estimated 14 kilograms per person per year in 2019 </a:t>
          </a:r>
        </a:p>
      </dsp:txBody>
      <dsp:txXfrm>
        <a:off x="0" y="5145916"/>
        <a:ext cx="7886700" cy="643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B2C3-CAED-45BC-8C4D-998015EC2A7F}">
      <dsp:nvSpPr>
        <dsp:cNvPr id="0" name=""/>
        <dsp:cNvSpPr/>
      </dsp:nvSpPr>
      <dsp:spPr>
        <a:xfrm>
          <a:off x="1981399" y="-168328"/>
          <a:ext cx="3851058" cy="3851058"/>
        </a:xfrm>
        <a:prstGeom prst="circularArrow">
          <a:avLst>
            <a:gd name="adj1" fmla="val 5689"/>
            <a:gd name="adj2" fmla="val 340510"/>
            <a:gd name="adj3" fmla="val 12373462"/>
            <a:gd name="adj4" fmla="val 18304389"/>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A359F-D989-4645-935C-5D73188F2E9C}">
      <dsp:nvSpPr>
        <dsp:cNvPr id="0" name=""/>
        <dsp:cNvSpPr/>
      </dsp:nvSpPr>
      <dsp:spPr>
        <a:xfrm>
          <a:off x="2538677" y="-58395"/>
          <a:ext cx="2736502" cy="16059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Heart</a:t>
          </a:r>
          <a:endParaRPr lang="en-US" sz="1600" kern="1200" dirty="0"/>
        </a:p>
        <a:p>
          <a:pPr marL="114300" lvl="1" indent="-114300" algn="l" defTabSz="533400">
            <a:lnSpc>
              <a:spcPct val="90000"/>
            </a:lnSpc>
            <a:spcBef>
              <a:spcPct val="0"/>
            </a:spcBef>
            <a:spcAft>
              <a:spcPct val="15000"/>
            </a:spcAft>
            <a:buChar char="•"/>
          </a:pPr>
          <a:r>
            <a:rPr lang="en-US" sz="1200" kern="1200" dirty="0"/>
            <a:t>Lowers blood pressure</a:t>
          </a:r>
        </a:p>
        <a:p>
          <a:pPr marL="114300" lvl="1" indent="-114300" algn="l" defTabSz="533400">
            <a:lnSpc>
              <a:spcPct val="90000"/>
            </a:lnSpc>
            <a:spcBef>
              <a:spcPct val="0"/>
            </a:spcBef>
            <a:spcAft>
              <a:spcPct val="15000"/>
            </a:spcAft>
            <a:buChar char="•"/>
          </a:pPr>
          <a:r>
            <a:rPr lang="en-US" sz="1200" kern="1200" dirty="0"/>
            <a:t>Reduces triglycerides</a:t>
          </a:r>
        </a:p>
        <a:p>
          <a:pPr marL="114300" lvl="1" indent="-114300" algn="l" defTabSz="533400">
            <a:lnSpc>
              <a:spcPct val="90000"/>
            </a:lnSpc>
            <a:spcBef>
              <a:spcPct val="0"/>
            </a:spcBef>
            <a:spcAft>
              <a:spcPct val="15000"/>
            </a:spcAft>
            <a:buChar char="•"/>
          </a:pPr>
          <a:r>
            <a:rPr lang="en-US" sz="1200" kern="1200" dirty="0"/>
            <a:t>Slows vascular plaque development</a:t>
          </a:r>
        </a:p>
        <a:p>
          <a:pPr marL="114300" lvl="1" indent="-114300" algn="l" defTabSz="533400">
            <a:lnSpc>
              <a:spcPct val="90000"/>
            </a:lnSpc>
            <a:spcBef>
              <a:spcPct val="0"/>
            </a:spcBef>
            <a:spcAft>
              <a:spcPct val="15000"/>
            </a:spcAft>
            <a:buChar char="•"/>
          </a:pPr>
          <a:r>
            <a:rPr lang="en-US" sz="1200" kern="1200" dirty="0"/>
            <a:t>Reduces incidence of arrhythmia, heart attack, sudden death and stroke</a:t>
          </a:r>
        </a:p>
      </dsp:txBody>
      <dsp:txXfrm>
        <a:off x="2617071" y="19999"/>
        <a:ext cx="2579714" cy="1449128"/>
      </dsp:txXfrm>
    </dsp:sp>
    <dsp:sp modelId="{A23662D8-685E-49A6-A8E9-3D5047ADF050}">
      <dsp:nvSpPr>
        <dsp:cNvPr id="0" name=""/>
        <dsp:cNvSpPr/>
      </dsp:nvSpPr>
      <dsp:spPr>
        <a:xfrm>
          <a:off x="4300340" y="2554312"/>
          <a:ext cx="3567989" cy="1368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Brain</a:t>
          </a:r>
          <a:endParaRPr lang="en-US" sz="1600" kern="1200" dirty="0"/>
        </a:p>
        <a:p>
          <a:pPr marL="114300" lvl="1" indent="-114300" algn="l" defTabSz="533400">
            <a:lnSpc>
              <a:spcPct val="90000"/>
            </a:lnSpc>
            <a:spcBef>
              <a:spcPct val="0"/>
            </a:spcBef>
            <a:spcAft>
              <a:spcPct val="15000"/>
            </a:spcAft>
            <a:buChar char="•"/>
          </a:pPr>
          <a:r>
            <a:rPr lang="en-US" sz="1200" kern="1200" dirty="0"/>
            <a:t>Reduces post-partum and other forms of depression</a:t>
          </a:r>
        </a:p>
        <a:p>
          <a:pPr marL="114300" lvl="1" indent="-114300" algn="l" defTabSz="533400">
            <a:lnSpc>
              <a:spcPct val="90000"/>
            </a:lnSpc>
            <a:spcBef>
              <a:spcPct val="0"/>
            </a:spcBef>
            <a:spcAft>
              <a:spcPct val="15000"/>
            </a:spcAft>
            <a:buChar char="•"/>
          </a:pPr>
          <a:r>
            <a:rPr lang="en-US" sz="1200" kern="1200" dirty="0"/>
            <a:t>Improves memory </a:t>
          </a:r>
        </a:p>
        <a:p>
          <a:pPr marL="114300" lvl="1" indent="-114300" algn="l" defTabSz="533400">
            <a:lnSpc>
              <a:spcPct val="90000"/>
            </a:lnSpc>
            <a:spcBef>
              <a:spcPct val="0"/>
            </a:spcBef>
            <a:spcAft>
              <a:spcPct val="15000"/>
            </a:spcAft>
            <a:buChar char="•"/>
          </a:pPr>
          <a:r>
            <a:rPr lang="en-US" sz="1200" kern="1200" dirty="0"/>
            <a:t>Reduces vision loss, dementia and Alzheimer’s disease risk</a:t>
          </a:r>
        </a:p>
      </dsp:txBody>
      <dsp:txXfrm>
        <a:off x="4367133" y="2621105"/>
        <a:ext cx="3434403" cy="1234665"/>
      </dsp:txXfrm>
    </dsp:sp>
    <dsp:sp modelId="{C7B3E032-4F68-480D-8D4B-A55745EB5E98}">
      <dsp:nvSpPr>
        <dsp:cNvPr id="0" name=""/>
        <dsp:cNvSpPr/>
      </dsp:nvSpPr>
      <dsp:spPr>
        <a:xfrm>
          <a:off x="1079108" y="2588483"/>
          <a:ext cx="2736502" cy="1368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Joint</a:t>
          </a:r>
          <a:endParaRPr lang="en-US" sz="1800" kern="1200" dirty="0"/>
        </a:p>
        <a:p>
          <a:pPr marL="114300" lvl="1" indent="-114300" algn="l" defTabSz="622300">
            <a:lnSpc>
              <a:spcPct val="90000"/>
            </a:lnSpc>
            <a:spcBef>
              <a:spcPct val="0"/>
            </a:spcBef>
            <a:spcAft>
              <a:spcPct val="15000"/>
            </a:spcAft>
            <a:buChar char="•"/>
          </a:pPr>
          <a:r>
            <a:rPr lang="en-US" sz="1400" kern="1200" dirty="0"/>
            <a:t>Reduces joint pain and inflammatory response in autoimmune diseases</a:t>
          </a:r>
        </a:p>
      </dsp:txBody>
      <dsp:txXfrm>
        <a:off x="1145901" y="2655276"/>
        <a:ext cx="2602916" cy="12346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42CBA-7D35-4044-A499-18D45FADA7B5}">
      <dsp:nvSpPr>
        <dsp:cNvPr id="0" name=""/>
        <dsp:cNvSpPr/>
      </dsp:nvSpPr>
      <dsp:spPr>
        <a:xfrm>
          <a:off x="0" y="6923"/>
          <a:ext cx="4683949" cy="181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Aug 2023 -</a:t>
          </a:r>
          <a:r>
            <a:rPr lang="en-US" sz="2100" kern="1200" dirty="0"/>
            <a:t>Preterm babies given a supplement with a combination of omega-3 and omega-6 fatty acids have </a:t>
          </a:r>
          <a:r>
            <a:rPr lang="en-US" sz="2100" b="1" kern="1200" dirty="0"/>
            <a:t>better visual function by the age of two and a half. </a:t>
          </a:r>
          <a:endParaRPr lang="en-US" sz="2100" kern="1200" dirty="0"/>
        </a:p>
      </dsp:txBody>
      <dsp:txXfrm>
        <a:off x="88756" y="95679"/>
        <a:ext cx="4506437" cy="1640667"/>
      </dsp:txXfrm>
    </dsp:sp>
    <dsp:sp modelId="{7A8F2518-C5EE-4605-BE1E-627F291945F4}">
      <dsp:nvSpPr>
        <dsp:cNvPr id="0" name=""/>
        <dsp:cNvSpPr/>
      </dsp:nvSpPr>
      <dsp:spPr>
        <a:xfrm>
          <a:off x="0" y="1885583"/>
          <a:ext cx="4683949" cy="18181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Aug 2023 - </a:t>
          </a:r>
          <a:r>
            <a:rPr lang="en-US" sz="2100" kern="1200" dirty="0"/>
            <a:t>omega-3 fatty acid docosahexaenoic acid (DHA) were inversely correlated with hearing difficulty in a new population-based cross-sectional study. </a:t>
          </a:r>
        </a:p>
      </dsp:txBody>
      <dsp:txXfrm>
        <a:off x="88756" y="1974339"/>
        <a:ext cx="4506437" cy="1640667"/>
      </dsp:txXfrm>
    </dsp:sp>
    <dsp:sp modelId="{FB236D93-1353-4DA8-988F-EAA8BE61766F}">
      <dsp:nvSpPr>
        <dsp:cNvPr id="0" name=""/>
        <dsp:cNvSpPr/>
      </dsp:nvSpPr>
      <dsp:spPr>
        <a:xfrm>
          <a:off x="0" y="3764243"/>
          <a:ext cx="4683949" cy="18181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Middle-aged and older adults with higher DHA levels were </a:t>
          </a:r>
          <a:r>
            <a:rPr lang="en-US" sz="2100" b="1" kern="1200" dirty="0"/>
            <a:t>8-20% less likely to report age-related hearing issues than those with lower DHA levels.</a:t>
          </a:r>
          <a:endParaRPr lang="en-US" sz="2100" kern="1200" dirty="0"/>
        </a:p>
      </dsp:txBody>
      <dsp:txXfrm>
        <a:off x="88756" y="3852999"/>
        <a:ext cx="4506437" cy="1640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4877B-8772-4E9F-9F26-9379561B4498}">
      <dsp:nvSpPr>
        <dsp:cNvPr id="0" name=""/>
        <dsp:cNvSpPr/>
      </dsp:nvSpPr>
      <dsp:spPr>
        <a:xfrm>
          <a:off x="0" y="206431"/>
          <a:ext cx="5081858"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May 2023 –Meta-Study</a:t>
          </a:r>
          <a:endParaRPr lang="en-US" sz="3700" kern="1200" dirty="0"/>
        </a:p>
      </dsp:txBody>
      <dsp:txXfrm>
        <a:off x="43321" y="249752"/>
        <a:ext cx="4995216" cy="800803"/>
      </dsp:txXfrm>
    </dsp:sp>
    <dsp:sp modelId="{26441426-AADF-4F08-B161-6CB7C4214075}">
      <dsp:nvSpPr>
        <dsp:cNvPr id="0" name=""/>
        <dsp:cNvSpPr/>
      </dsp:nvSpPr>
      <dsp:spPr>
        <a:xfrm>
          <a:off x="0" y="1093876"/>
          <a:ext cx="5081858"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4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2070 patients with OA and pain of the knee supplementation with n-3 </a:t>
          </a:r>
          <a:r>
            <a:rPr lang="en-US" sz="2900" b="1" kern="1200" dirty="0"/>
            <a:t>showed 27% improvement in pain. </a:t>
          </a:r>
          <a:endParaRPr lang="en-US" sz="2900" kern="1200" dirty="0"/>
        </a:p>
        <a:p>
          <a:pPr marL="285750" lvl="1" indent="-285750" algn="l" defTabSz="1289050">
            <a:lnSpc>
              <a:spcPct val="90000"/>
            </a:lnSpc>
            <a:spcBef>
              <a:spcPct val="0"/>
            </a:spcBef>
            <a:spcAft>
              <a:spcPct val="20000"/>
            </a:spcAft>
            <a:buChar char="•"/>
          </a:pPr>
          <a:r>
            <a:rPr lang="en-US" sz="2900" b="1" kern="1200" dirty="0"/>
            <a:t>Conclusions </a:t>
          </a:r>
          <a:r>
            <a:rPr lang="en-US" sz="2900" kern="1200" dirty="0"/>
            <a:t>- Supplementation of n-3 PUFAs is effective to relieve pain and improve joint function in patients with OA.</a:t>
          </a:r>
        </a:p>
      </dsp:txBody>
      <dsp:txXfrm>
        <a:off x="0" y="1093876"/>
        <a:ext cx="5081858" cy="428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0097-6A0D-461D-AC3F-045835ACF52A}">
      <dsp:nvSpPr>
        <dsp:cNvPr id="0" name=""/>
        <dsp:cNvSpPr/>
      </dsp:nvSpPr>
      <dsp:spPr>
        <a:xfrm>
          <a:off x="0" y="2311"/>
          <a:ext cx="5033221" cy="104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A1DD8-BD90-4FD5-9A63-09BC8F1351D2}">
      <dsp:nvSpPr>
        <dsp:cNvPr id="0" name=""/>
        <dsp:cNvSpPr/>
      </dsp:nvSpPr>
      <dsp:spPr>
        <a:xfrm>
          <a:off x="317102" y="238172"/>
          <a:ext cx="577112" cy="576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D2E71-F0E1-418B-8584-D4E94E08393A}">
      <dsp:nvSpPr>
        <dsp:cNvPr id="0" name=""/>
        <dsp:cNvSpPr/>
      </dsp:nvSpPr>
      <dsp:spPr>
        <a:xfrm>
          <a:off x="1211316" y="2311"/>
          <a:ext cx="3803249" cy="108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09" tIns="114409" rIns="114409" bIns="114409" numCol="1" spcCol="1270" anchor="ctr" anchorCtr="0">
          <a:noAutofit/>
        </a:bodyPr>
        <a:lstStyle/>
        <a:p>
          <a:pPr marL="0" lvl="0" indent="0" algn="l" defTabSz="622300">
            <a:lnSpc>
              <a:spcPct val="100000"/>
            </a:lnSpc>
            <a:spcBef>
              <a:spcPct val="0"/>
            </a:spcBef>
            <a:spcAft>
              <a:spcPct val="35000"/>
            </a:spcAft>
            <a:buNone/>
          </a:pPr>
          <a:r>
            <a:rPr lang="en-US" sz="1400" kern="1200" dirty="0"/>
            <a:t>Purification of fish oil to make Supplements removes healthy polyphenols and other types of Omega-3 which likely contribute to the health benefits of oily fish</a:t>
          </a:r>
        </a:p>
      </dsp:txBody>
      <dsp:txXfrm>
        <a:off x="1211316" y="2311"/>
        <a:ext cx="3803249" cy="1081029"/>
      </dsp:txXfrm>
    </dsp:sp>
    <dsp:sp modelId="{319076F3-54E6-42C2-A4A6-0F87983D3036}">
      <dsp:nvSpPr>
        <dsp:cNvPr id="0" name=""/>
        <dsp:cNvSpPr/>
      </dsp:nvSpPr>
      <dsp:spPr>
        <a:xfrm>
          <a:off x="0" y="1353598"/>
          <a:ext cx="5033221" cy="104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651B8-3DFE-49DF-8324-AC11E86FDFB5}">
      <dsp:nvSpPr>
        <dsp:cNvPr id="0" name=""/>
        <dsp:cNvSpPr/>
      </dsp:nvSpPr>
      <dsp:spPr>
        <a:xfrm>
          <a:off x="317102" y="1589459"/>
          <a:ext cx="577112" cy="576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178DE-FFFB-4D76-8F71-EC0058C148A2}">
      <dsp:nvSpPr>
        <dsp:cNvPr id="0" name=""/>
        <dsp:cNvSpPr/>
      </dsp:nvSpPr>
      <dsp:spPr>
        <a:xfrm>
          <a:off x="1211316" y="1353598"/>
          <a:ext cx="3803249" cy="108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09" tIns="114409" rIns="114409" bIns="114409" numCol="1" spcCol="1270" anchor="ctr" anchorCtr="0">
          <a:noAutofit/>
        </a:bodyPr>
        <a:lstStyle/>
        <a:p>
          <a:pPr marL="0" lvl="0" indent="0" algn="l" defTabSz="622300">
            <a:lnSpc>
              <a:spcPct val="100000"/>
            </a:lnSpc>
            <a:spcBef>
              <a:spcPct val="0"/>
            </a:spcBef>
            <a:spcAft>
              <a:spcPct val="35000"/>
            </a:spcAft>
            <a:buNone/>
          </a:pPr>
          <a:r>
            <a:rPr lang="en-US" sz="1400" kern="1200" dirty="0"/>
            <a:t>The Loss of polyphenols and other antioxidants may cause fish oil to break down faster and become rancid</a:t>
          </a:r>
        </a:p>
      </dsp:txBody>
      <dsp:txXfrm>
        <a:off x="1211316" y="1353598"/>
        <a:ext cx="3803249" cy="1081029"/>
      </dsp:txXfrm>
    </dsp:sp>
    <dsp:sp modelId="{025001B8-F220-403F-9AE4-472823375EB9}">
      <dsp:nvSpPr>
        <dsp:cNvPr id="0" name=""/>
        <dsp:cNvSpPr/>
      </dsp:nvSpPr>
      <dsp:spPr>
        <a:xfrm>
          <a:off x="0" y="2704885"/>
          <a:ext cx="5033221" cy="104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C5C0C-95BF-4C92-9290-9F510F6CEC97}">
      <dsp:nvSpPr>
        <dsp:cNvPr id="0" name=""/>
        <dsp:cNvSpPr/>
      </dsp:nvSpPr>
      <dsp:spPr>
        <a:xfrm>
          <a:off x="317102" y="2940746"/>
          <a:ext cx="577112" cy="576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A4636-9945-44B3-B929-06F88C25656D}">
      <dsp:nvSpPr>
        <dsp:cNvPr id="0" name=""/>
        <dsp:cNvSpPr/>
      </dsp:nvSpPr>
      <dsp:spPr>
        <a:xfrm>
          <a:off x="1211316" y="2704885"/>
          <a:ext cx="3803249" cy="108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09" tIns="114409" rIns="114409" bIns="114409" numCol="1" spcCol="1270" anchor="ctr" anchorCtr="0">
          <a:noAutofit/>
        </a:bodyPr>
        <a:lstStyle/>
        <a:p>
          <a:pPr marL="0" lvl="0" indent="0" algn="l" defTabSz="622300">
            <a:lnSpc>
              <a:spcPct val="100000"/>
            </a:lnSpc>
            <a:spcBef>
              <a:spcPct val="0"/>
            </a:spcBef>
            <a:spcAft>
              <a:spcPct val="35000"/>
            </a:spcAft>
            <a:buNone/>
          </a:pPr>
          <a:r>
            <a:rPr lang="en-US" sz="1400" kern="1200"/>
            <a:t>Studies of large populations that consume more seafood are generally healthier that those that don’t, even if they take fish oil supplements</a:t>
          </a:r>
        </a:p>
      </dsp:txBody>
      <dsp:txXfrm>
        <a:off x="1211316" y="2704885"/>
        <a:ext cx="3803249" cy="10810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F1D84-BE48-4938-87E5-49AD75E523A4}" type="datetimeFigureOut">
              <a:rPr lang="en-US" smtClean="0"/>
              <a:t>8/2/2024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0F5D3-8E16-470C-BF19-1620C934C8B0}" type="slidenum">
              <a:rPr lang="en-US" smtClean="0"/>
              <a:t>‹#›</a:t>
            </a:fld>
            <a:endParaRPr lang="en-US"/>
          </a:p>
        </p:txBody>
      </p:sp>
    </p:spTree>
    <p:extLst>
      <p:ext uri="{BB962C8B-B14F-4D97-AF65-F5344CB8AC3E}">
        <p14:creationId xmlns:p14="http://schemas.microsoft.com/office/powerpoint/2010/main" val="117523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FBE80-5063-4660-B636-67897B230DAE}" type="slidenum">
              <a:rPr lang="en-US"/>
              <a:pPr/>
              <a:t>9</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AA32E-7614-43EA-AD56-B72178EFD45A}" type="slidenum">
              <a:rPr lang="en-US"/>
              <a:pPr/>
              <a:t>11</a:t>
            </a:fld>
            <a:endParaRPr 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D5D20-2112-457F-9439-3EE77FD95341}" type="slidenum">
              <a:rPr lang="en-US"/>
              <a:pPr/>
              <a:t>12</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B42AD-3EDE-4727-80B8-87B8381DEA31}" type="slidenum">
              <a:rPr lang="en-US"/>
              <a:pPr/>
              <a:t>13</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35C6F-C54B-4FFB-9A14-185D5740CEF3}" type="slidenum">
              <a:rPr lang="en-US"/>
              <a:pPr/>
              <a:t>15</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04A1E9-5384-4C4F-85C1-C0A5D77616B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68545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4A1E9-5384-4C4F-85C1-C0A5D77616B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57645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4A1E9-5384-4C4F-85C1-C0A5D77616B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318054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5FD531B-08F1-4CC0-809F-B33F5C9E6746}" type="slidenum">
              <a:rPr lang="en-US"/>
              <a:pPr/>
              <a:t>‹#›</a:t>
            </a:fld>
            <a:endParaRPr lang="en-US"/>
          </a:p>
        </p:txBody>
      </p:sp>
    </p:spTree>
    <p:extLst>
      <p:ext uri="{BB962C8B-B14F-4D97-AF65-F5344CB8AC3E}">
        <p14:creationId xmlns:p14="http://schemas.microsoft.com/office/powerpoint/2010/main" val="3943441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A8DBAE-895D-4C4C-A82C-B71D334FE32F}"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0FB71-1EE2-0449-AE3B-C42AF4C3A27B}" type="slidenum">
              <a:rPr lang="en-US" smtClean="0"/>
              <a:t>‹#›</a:t>
            </a:fld>
            <a:endParaRPr lang="en-US"/>
          </a:p>
        </p:txBody>
      </p:sp>
    </p:spTree>
    <p:extLst>
      <p:ext uri="{BB962C8B-B14F-4D97-AF65-F5344CB8AC3E}">
        <p14:creationId xmlns:p14="http://schemas.microsoft.com/office/powerpoint/2010/main" val="133665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F3387EC-D149-4FF2-BC9B-D23C14134736}" type="slidenum">
              <a:rPr lang="en-US"/>
              <a:pPr/>
              <a:t>‹#›</a:t>
            </a:fld>
            <a:endParaRPr lang="en-US"/>
          </a:p>
        </p:txBody>
      </p:sp>
    </p:spTree>
    <p:extLst>
      <p:ext uri="{BB962C8B-B14F-4D97-AF65-F5344CB8AC3E}">
        <p14:creationId xmlns:p14="http://schemas.microsoft.com/office/powerpoint/2010/main" val="314652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4A1E9-5384-4C4F-85C1-C0A5D77616B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85988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4A1E9-5384-4C4F-85C1-C0A5D77616B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47835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04A1E9-5384-4C4F-85C1-C0A5D77616B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09887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04A1E9-5384-4C4F-85C1-C0A5D77616BC}"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24613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04A1E9-5384-4C4F-85C1-C0A5D77616BC}"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309458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4A1E9-5384-4C4F-85C1-C0A5D77616BC}"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2733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4A1E9-5384-4C4F-85C1-C0A5D77616B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303133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4A1E9-5384-4C4F-85C1-C0A5D77616B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4880-34FF-486F-ADE1-9884CA9B9783}" type="slidenum">
              <a:rPr lang="en-US" smtClean="0"/>
              <a:t>‹#›</a:t>
            </a:fld>
            <a:endParaRPr lang="en-US"/>
          </a:p>
        </p:txBody>
      </p:sp>
    </p:spTree>
    <p:extLst>
      <p:ext uri="{BB962C8B-B14F-4D97-AF65-F5344CB8AC3E}">
        <p14:creationId xmlns:p14="http://schemas.microsoft.com/office/powerpoint/2010/main" val="244908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4A1E9-5384-4C4F-85C1-C0A5D77616BC}" type="datetimeFigureOut">
              <a:rPr lang="en-US" smtClean="0"/>
              <a:t>8/2/2024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C4880-34FF-486F-ADE1-9884CA9B9783}" type="slidenum">
              <a:rPr lang="en-US" smtClean="0"/>
              <a:t>‹#›</a:t>
            </a:fld>
            <a:endParaRPr lang="en-US"/>
          </a:p>
        </p:txBody>
      </p:sp>
    </p:spTree>
    <p:extLst>
      <p:ext uri="{BB962C8B-B14F-4D97-AF65-F5344CB8AC3E}">
        <p14:creationId xmlns:p14="http://schemas.microsoft.com/office/powerpoint/2010/main" val="4250569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B94D-FFF4-E40D-E590-183ED93ABE20}"/>
              </a:ext>
            </a:extLst>
          </p:cNvPr>
          <p:cNvSpPr>
            <a:spLocks noGrp="1"/>
          </p:cNvSpPr>
          <p:nvPr>
            <p:ph type="ctrTitle"/>
          </p:nvPr>
        </p:nvSpPr>
        <p:spPr>
          <a:xfrm>
            <a:off x="571500" y="5074024"/>
            <a:ext cx="7581900" cy="598032"/>
          </a:xfrm>
        </p:spPr>
        <p:txBody>
          <a:bodyPr anchor="ctr">
            <a:normAutofit fontScale="90000"/>
          </a:bodyPr>
          <a:lstStyle/>
          <a:p>
            <a:pPr algn="l"/>
            <a:r>
              <a:rPr lang="en-US" sz="4000" b="1" dirty="0"/>
              <a:t>Should I be Eating More Fish</a:t>
            </a:r>
          </a:p>
        </p:txBody>
      </p:sp>
      <p:sp>
        <p:nvSpPr>
          <p:cNvPr id="3" name="Subtitle 2">
            <a:extLst>
              <a:ext uri="{FF2B5EF4-FFF2-40B4-BE49-F238E27FC236}">
                <a16:creationId xmlns:a16="http://schemas.microsoft.com/office/drawing/2014/main" id="{979904E7-D37E-07B8-C4D7-D65BB31CDAB3}"/>
              </a:ext>
            </a:extLst>
          </p:cNvPr>
          <p:cNvSpPr>
            <a:spLocks noGrp="1"/>
          </p:cNvSpPr>
          <p:nvPr>
            <p:ph type="subTitle" idx="1"/>
          </p:nvPr>
        </p:nvSpPr>
        <p:spPr>
          <a:xfrm>
            <a:off x="571500" y="5672059"/>
            <a:ext cx="7581900" cy="547765"/>
          </a:xfrm>
        </p:spPr>
        <p:txBody>
          <a:bodyPr anchor="t">
            <a:normAutofit/>
          </a:bodyPr>
          <a:lstStyle/>
          <a:p>
            <a:pPr algn="l"/>
            <a:r>
              <a:rPr lang="en-US" sz="1200" b="1" dirty="0"/>
              <a:t>LIVING WELL – Show 109</a:t>
            </a:r>
          </a:p>
          <a:p>
            <a:pPr algn="l"/>
            <a:r>
              <a:rPr lang="en-US" sz="1200" b="1" dirty="0"/>
              <a:t>7/20/2024</a:t>
            </a:r>
          </a:p>
        </p:txBody>
      </p:sp>
      <p:pic>
        <p:nvPicPr>
          <p:cNvPr id="4" name="Picture 3">
            <a:extLst>
              <a:ext uri="{FF2B5EF4-FFF2-40B4-BE49-F238E27FC236}">
                <a16:creationId xmlns:a16="http://schemas.microsoft.com/office/drawing/2014/main" id="{3BA8F0A8-2A82-9A1C-646B-D569505A4776}"/>
              </a:ext>
            </a:extLst>
          </p:cNvPr>
          <p:cNvPicPr>
            <a:picLocks noChangeAspect="1"/>
          </p:cNvPicPr>
          <p:nvPr/>
        </p:nvPicPr>
        <p:blipFill>
          <a:blip r:embed="rId2"/>
          <a:srcRect t="7300" b="5778"/>
          <a:stretch/>
        </p:blipFill>
        <p:spPr>
          <a:xfrm>
            <a:off x="20" y="-39"/>
            <a:ext cx="9143980" cy="4172740"/>
          </a:xfrm>
          <a:prstGeom prst="rect">
            <a:avLst/>
          </a:prstGeom>
        </p:spPr>
      </p:pic>
      <p:cxnSp>
        <p:nvCxnSpPr>
          <p:cNvPr id="9" name="Straight Connector 8">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811517"/>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69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354" y="307642"/>
            <a:ext cx="8229600" cy="96155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r>
              <a:rPr lang="en-US" sz="3800" b="1" dirty="0">
                <a:latin typeface="Helvetica"/>
                <a:cs typeface="Helvetica"/>
              </a:rPr>
              <a:t>Amazing Benefits of Omega-3 EFA</a:t>
            </a:r>
          </a:p>
        </p:txBody>
      </p:sp>
      <p:graphicFrame>
        <p:nvGraphicFramePr>
          <p:cNvPr id="7" name="Content Placeholder 3">
            <a:extLst>
              <a:ext uri="{FF2B5EF4-FFF2-40B4-BE49-F238E27FC236}">
                <a16:creationId xmlns:a16="http://schemas.microsoft.com/office/drawing/2014/main" id="{1E456C17-8841-9A7B-C941-4203582E04FB}"/>
              </a:ext>
            </a:extLst>
          </p:cNvPr>
          <p:cNvGraphicFramePr>
            <a:graphicFrameLocks noGrp="1"/>
          </p:cNvGraphicFramePr>
          <p:nvPr>
            <p:ph idx="1"/>
            <p:extLst>
              <p:ext uri="{D42A27DB-BD31-4B8C-83A1-F6EECF244321}">
                <p14:modId xmlns:p14="http://schemas.microsoft.com/office/powerpoint/2010/main" val="1916520920"/>
              </p:ext>
            </p:extLst>
          </p:nvPr>
        </p:nvGraphicFramePr>
        <p:xfrm>
          <a:off x="457200" y="1151976"/>
          <a:ext cx="8229600" cy="3898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E0CA874-10A2-C2CC-F009-E4D4315340D3}"/>
              </a:ext>
            </a:extLst>
          </p:cNvPr>
          <p:cNvSpPr txBox="1"/>
          <p:nvPr/>
        </p:nvSpPr>
        <p:spPr>
          <a:xfrm>
            <a:off x="2850023" y="6056270"/>
            <a:ext cx="4572000" cy="646331"/>
          </a:xfrm>
          <a:prstGeom prst="rect">
            <a:avLst/>
          </a:prstGeom>
          <a:noFill/>
        </p:spPr>
        <p:txBody>
          <a:bodyPr wrap="square">
            <a:spAutoFit/>
          </a:bodyPr>
          <a:lstStyle/>
          <a:p>
            <a:r>
              <a:rPr lang="en-US" dirty="0"/>
              <a:t>https://my.clevelandclinic.org/health/articles/17290-omega-3-fatty-acids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161" name="Group 25"/>
          <p:cNvGraphicFramePr>
            <a:graphicFrameLocks noGrp="1"/>
          </p:cNvGraphicFramePr>
          <p:nvPr>
            <p:extLst>
              <p:ext uri="{D42A27DB-BD31-4B8C-83A1-F6EECF244321}">
                <p14:modId xmlns:p14="http://schemas.microsoft.com/office/powerpoint/2010/main" val="3676571258"/>
              </p:ext>
            </p:extLst>
          </p:nvPr>
        </p:nvGraphicFramePr>
        <p:xfrm>
          <a:off x="381000" y="1371600"/>
          <a:ext cx="8382000" cy="5105401"/>
        </p:xfrm>
        <a:graphic>
          <a:graphicData uri="http://schemas.openxmlformats.org/drawingml/2006/table">
            <a:tbl>
              <a:tblPr>
                <a:tableStyleId>{2D5ABB26-0587-4C30-8999-92F81FD0307C}</a:tableStyleId>
              </a:tblPr>
              <a:tblGrid>
                <a:gridCol w="8382000">
                  <a:extLst>
                    <a:ext uri="{9D8B030D-6E8A-4147-A177-3AD203B41FA5}">
                      <a16:colId xmlns:a16="http://schemas.microsoft.com/office/drawing/2014/main" val="20000"/>
                    </a:ext>
                  </a:extLst>
                </a:gridCol>
              </a:tblGrid>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solidFill>
                            <a:schemeClr val="tx1"/>
                          </a:solidFill>
                          <a:effectLst/>
                        </a:rPr>
                        <a:t>Summary of AHA Recommendations for Omega-3 Fatty Acid Intake</a:t>
                      </a:r>
                      <a:endParaRPr kumimoji="0" lang="en-US" sz="36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txBody>
                  <a:tcPr anchor="ctr" horzOverflow="overflow"/>
                </a:tc>
                <a:extLst>
                  <a:ext uri="{0D108BD9-81ED-4DB2-BD59-A6C34878D82A}">
                    <a16:rowId xmlns:a16="http://schemas.microsoft.com/office/drawing/2014/main" val="10000"/>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700" b="0" i="0" u="none" strike="noStrike" cap="none" normalizeH="0" baseline="0">
                        <a:ln>
                          <a:noFill/>
                        </a:ln>
                        <a:solidFill>
                          <a:schemeClr val="tx1"/>
                        </a:solidFill>
                        <a:effectLst/>
                        <a:latin typeface="Verdana" pitchFamily="34" charset="0"/>
                      </a:endParaRPr>
                    </a:p>
                  </a:txBody>
                  <a:tcPr anchor="ctr" horzOverflow="overflow"/>
                </a:tc>
                <a:extLst>
                  <a:ext uri="{0D108BD9-81ED-4DB2-BD59-A6C34878D82A}">
                    <a16:rowId xmlns:a16="http://schemas.microsoft.com/office/drawing/2014/main" val="10001"/>
                  </a:ext>
                </a:extLst>
              </a:tr>
              <a:tr h="16668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700" b="0" i="0" u="none" strike="noStrike" cap="none" normalizeH="0" baseline="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2"/>
                  </a:ext>
                </a:extLst>
              </a:tr>
              <a:tr h="8445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700" b="0" i="0" u="none" strike="noStrike" cap="none" normalizeH="0" baseline="0">
                        <a:ln>
                          <a:noFill/>
                        </a:ln>
                        <a:solidFill>
                          <a:schemeClr val="tx1"/>
                        </a:solidFill>
                        <a:effectLst/>
                        <a:latin typeface="Verdana" pitchFamily="34" charset="0"/>
                      </a:endParaRPr>
                    </a:p>
                  </a:txBody>
                  <a:tcPr anchor="ctr" horzOverflow="overflow"/>
                </a:tc>
                <a:extLst>
                  <a:ext uri="{0D108BD9-81ED-4DB2-BD59-A6C34878D82A}">
                    <a16:rowId xmlns:a16="http://schemas.microsoft.com/office/drawing/2014/main" val="10003"/>
                  </a:ext>
                </a:extLst>
              </a:tr>
              <a:tr h="1296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a:ln>
                            <a:noFill/>
                          </a:ln>
                          <a:solidFill>
                            <a:schemeClr val="tx1"/>
                          </a:solidFill>
                          <a:effectLst/>
                        </a:rPr>
                        <a:t>AHA = American Heart Association; CHD = coronary heart disease; EPA = </a:t>
                      </a:r>
                      <a:r>
                        <a:rPr kumimoji="0" lang="en-US" sz="1200" b="0" u="none" strike="noStrike" cap="none" normalizeH="0" baseline="0" dirty="0" err="1">
                          <a:ln>
                            <a:noFill/>
                          </a:ln>
                          <a:solidFill>
                            <a:schemeClr val="tx1"/>
                          </a:solidFill>
                          <a:effectLst/>
                        </a:rPr>
                        <a:t>eicosapentaenoic</a:t>
                      </a:r>
                      <a:r>
                        <a:rPr kumimoji="0" lang="en-US" sz="1200" b="0" u="none" strike="noStrike" cap="none" normalizeH="0" baseline="0" dirty="0">
                          <a:ln>
                            <a:noFill/>
                          </a:ln>
                          <a:solidFill>
                            <a:schemeClr val="tx1"/>
                          </a:solidFill>
                          <a:effectLst/>
                        </a:rPr>
                        <a:t> acid; DHA = </a:t>
                      </a:r>
                      <a:r>
                        <a:rPr kumimoji="0" lang="en-US" sz="1200" b="0" u="none" strike="noStrike" cap="none" normalizeH="0" baseline="0" dirty="0" err="1">
                          <a:ln>
                            <a:noFill/>
                          </a:ln>
                          <a:solidFill>
                            <a:schemeClr val="tx1"/>
                          </a:solidFill>
                          <a:effectLst/>
                        </a:rPr>
                        <a:t>docosahexaenoic</a:t>
                      </a:r>
                      <a:r>
                        <a:rPr kumimoji="0" lang="en-US" sz="1200" b="0" u="none" strike="noStrike" cap="none" normalizeH="0" baseline="0" dirty="0">
                          <a:ln>
                            <a:noFill/>
                          </a:ln>
                          <a:solidFill>
                            <a:schemeClr val="tx1"/>
                          </a:solidFill>
                          <a:effectLst/>
                        </a:rPr>
                        <a:t> acid.</a:t>
                      </a:r>
                      <a:endParaRPr kumimoji="0" lang="en-US" sz="16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a:ln>
                            <a:noFill/>
                          </a:ln>
                          <a:solidFill>
                            <a:schemeClr val="tx1"/>
                          </a:solidFill>
                          <a:effectLst/>
                        </a:rPr>
                        <a:t>Adapted with permission from Kris-</a:t>
                      </a:r>
                      <a:r>
                        <a:rPr kumimoji="0" lang="en-US" sz="1200" b="0" u="none" strike="noStrike" cap="none" normalizeH="0" baseline="0" dirty="0" err="1">
                          <a:ln>
                            <a:noFill/>
                          </a:ln>
                          <a:solidFill>
                            <a:schemeClr val="tx1"/>
                          </a:solidFill>
                          <a:effectLst/>
                        </a:rPr>
                        <a:t>Etherton</a:t>
                      </a:r>
                      <a:r>
                        <a:rPr kumimoji="0" lang="en-US" sz="1200" b="0" u="none" strike="noStrike" cap="none" normalizeH="0" baseline="0" dirty="0">
                          <a:ln>
                            <a:noFill/>
                          </a:ln>
                          <a:solidFill>
                            <a:schemeClr val="tx1"/>
                          </a:solidFill>
                          <a:effectLst/>
                        </a:rPr>
                        <a:t> PM, Harris WS, </a:t>
                      </a:r>
                      <a:r>
                        <a:rPr kumimoji="0" lang="en-US" sz="1200" b="0" u="none" strike="noStrike" cap="none" normalizeH="0" baseline="0" dirty="0" err="1">
                          <a:ln>
                            <a:noFill/>
                          </a:ln>
                          <a:solidFill>
                            <a:schemeClr val="tx1"/>
                          </a:solidFill>
                          <a:effectLst/>
                        </a:rPr>
                        <a:t>Appel</a:t>
                      </a:r>
                      <a:r>
                        <a:rPr kumimoji="0" lang="en-US" sz="1200" b="0" u="none" strike="noStrike" cap="none" normalizeH="0" baseline="0" dirty="0">
                          <a:ln>
                            <a:noFill/>
                          </a:ln>
                          <a:solidFill>
                            <a:schemeClr val="tx1"/>
                          </a:solidFill>
                          <a:effectLst/>
                        </a:rPr>
                        <a:t> LJ; American Heart Association. Nutrition Committee. Fish consumption, fish oil, omega-3 fatty acids, and cardiovascular disease. Circulation 2002;106:2755.</a:t>
                      </a: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731183" name="Group 47"/>
          <p:cNvGraphicFramePr>
            <a:graphicFrameLocks noGrp="1"/>
          </p:cNvGraphicFramePr>
          <p:nvPr>
            <p:extLst>
              <p:ext uri="{D42A27DB-BD31-4B8C-83A1-F6EECF244321}">
                <p14:modId xmlns:p14="http://schemas.microsoft.com/office/powerpoint/2010/main" val="2367756672"/>
              </p:ext>
            </p:extLst>
          </p:nvPr>
        </p:nvGraphicFramePr>
        <p:xfrm>
          <a:off x="762000" y="1752600"/>
          <a:ext cx="7669213" cy="3535680"/>
        </p:xfrm>
        <a:graphic>
          <a:graphicData uri="http://schemas.openxmlformats.org/drawingml/2006/table">
            <a:tbl>
              <a:tblPr>
                <a:tableStyleId>{2D5ABB26-0587-4C30-8999-92F81FD0307C}</a:tableStyleId>
              </a:tblPr>
              <a:tblGrid>
                <a:gridCol w="1304925">
                  <a:extLst>
                    <a:ext uri="{9D8B030D-6E8A-4147-A177-3AD203B41FA5}">
                      <a16:colId xmlns:a16="http://schemas.microsoft.com/office/drawing/2014/main" val="20000"/>
                    </a:ext>
                  </a:extLst>
                </a:gridCol>
                <a:gridCol w="6364288">
                  <a:extLst>
                    <a:ext uri="{9D8B030D-6E8A-4147-A177-3AD203B41FA5}">
                      <a16:colId xmlns:a16="http://schemas.microsoft.com/office/drawing/2014/main" val="20001"/>
                    </a:ext>
                  </a:extLst>
                </a:gridCol>
              </a:tblGrid>
              <a:tr h="484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Patient population</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Recommendation</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No documented</a:t>
                      </a:r>
                      <a:br>
                        <a:rPr kumimoji="0" lang="en-US" sz="1600" b="0" u="none" strike="noStrike" cap="none" normalizeH="0" baseline="0" dirty="0">
                          <a:ln>
                            <a:noFill/>
                          </a:ln>
                          <a:solidFill>
                            <a:schemeClr val="tx1"/>
                          </a:solidFill>
                          <a:effectLst/>
                        </a:rPr>
                      </a:br>
                      <a:r>
                        <a:rPr kumimoji="0" lang="en-US" sz="1600" b="0" u="none" strike="noStrike" cap="none" normalizeH="0" baseline="0" dirty="0">
                          <a:ln>
                            <a:noFill/>
                          </a:ln>
                          <a:solidFill>
                            <a:schemeClr val="tx1"/>
                          </a:solidFill>
                          <a:effectLst/>
                        </a:rPr>
                        <a:t>history of CHD</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FF0000"/>
                          </a:solidFill>
                          <a:effectLst/>
                        </a:rPr>
                        <a:t>Eat a variety of fish (preferably oily) at least twice per week. Include oils and foods rich in alpha-</a:t>
                      </a:r>
                      <a:r>
                        <a:rPr kumimoji="0" lang="en-US" sz="1600" b="1" u="none" strike="noStrike" cap="none" normalizeH="0" baseline="0" dirty="0" err="1">
                          <a:ln>
                            <a:noFill/>
                          </a:ln>
                          <a:solidFill>
                            <a:srgbClr val="FF0000"/>
                          </a:solidFill>
                          <a:effectLst/>
                        </a:rPr>
                        <a:t>linolenic</a:t>
                      </a:r>
                      <a:r>
                        <a:rPr kumimoji="0" lang="en-US" sz="1600" b="1" u="none" strike="noStrike" cap="none" normalizeH="0" baseline="0" dirty="0">
                          <a:ln>
                            <a:noFill/>
                          </a:ln>
                          <a:solidFill>
                            <a:srgbClr val="FF0000"/>
                          </a:solidFill>
                          <a:effectLst/>
                        </a:rPr>
                        <a:t> acid (flaxseed, canola, and soybean oils; flaxseeds and walnuts).</a:t>
                      </a:r>
                      <a:endParaRPr kumimoji="0" lang="en-US" sz="4000" b="1" i="0" u="none" strike="noStrike" cap="none" normalizeH="0" baseline="0" dirty="0">
                        <a:ln>
                          <a:noFill/>
                        </a:ln>
                        <a:solidFill>
                          <a:srgbClr val="FF0000"/>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4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Documented history of CHD</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Consume approximately 1 g of EPA plus DHA daily, preferably from oily fish. EPA plus DHA capsule supplements may be used in consultation with a physician.</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47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Needs to lower triglyceride level</a:t>
                      </a:r>
                      <a:endParaRPr kumimoji="0" lang="en-US" sz="40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Consume 2 to 4 g of EPA plus DHA daily in capsules in consultation with a physician.</a:t>
                      </a:r>
                      <a:endParaRPr kumimoji="0" lang="en-US" sz="1800" b="0" i="0" u="none" strike="noStrike" cap="none" normalizeH="0" baseline="0" dirty="0">
                        <a:ln>
                          <a:noFill/>
                        </a:ln>
                        <a:solidFill>
                          <a:schemeClr val="tx1"/>
                        </a:solidFill>
                        <a:effectLst/>
                        <a:latin typeface="Helvetica"/>
                        <a:ea typeface="Times New Roman" pitchFamily="18" charset="0"/>
                        <a:cs typeface="Helvetic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31163" name="Rectangle 27"/>
          <p:cNvSpPr>
            <a:spLocks noChangeArrowheads="1"/>
          </p:cNvSpPr>
          <p:nvPr/>
        </p:nvSpPr>
        <p:spPr bwMode="auto">
          <a:xfrm>
            <a:off x="990600" y="353802"/>
            <a:ext cx="7010400" cy="838200"/>
          </a:xfrm>
          <a:prstGeom prst="rect">
            <a:avLst/>
          </a:prstGeom>
          <a:noFill/>
          <a:ln>
            <a:noFill/>
            <a:headEnd type="none" w="sm" len="sm"/>
            <a:tailEnd type="none" w="sm" len="s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3200" b="1" dirty="0">
                <a:solidFill>
                  <a:schemeClr val="tx1"/>
                </a:solidFill>
                <a:latin typeface="Helvetica"/>
                <a:cs typeface="Helvetica"/>
              </a:rPr>
              <a:t>AHA</a:t>
            </a:r>
            <a:r>
              <a:rPr lang="en-US" sz="3200" b="1" dirty="0">
                <a:solidFill>
                  <a:schemeClr val="bg1"/>
                </a:solidFill>
                <a:latin typeface="Helvetica"/>
                <a:cs typeface="Helvetica"/>
              </a:rPr>
              <a:t> </a:t>
            </a:r>
            <a:r>
              <a:rPr lang="en-US" sz="3200" b="1" dirty="0">
                <a:solidFill>
                  <a:schemeClr val="tx1"/>
                </a:solidFill>
                <a:latin typeface="Helvetica"/>
                <a:cs typeface="Helvetica"/>
              </a:rPr>
              <a:t>Fish</a:t>
            </a:r>
            <a:r>
              <a:rPr lang="en-US" sz="3200" b="1" dirty="0">
                <a:solidFill>
                  <a:schemeClr val="bg1"/>
                </a:solidFill>
                <a:latin typeface="Helvetica"/>
                <a:cs typeface="Helvetica"/>
              </a:rPr>
              <a:t> </a:t>
            </a:r>
            <a:r>
              <a:rPr lang="en-US" sz="3200" b="1" dirty="0">
                <a:solidFill>
                  <a:schemeClr val="tx1"/>
                </a:solidFill>
                <a:latin typeface="Helvetica"/>
                <a:cs typeface="Helvetica"/>
              </a:rPr>
              <a:t>Oil</a:t>
            </a:r>
            <a:r>
              <a:rPr lang="en-US" sz="3200" b="1" dirty="0">
                <a:solidFill>
                  <a:schemeClr val="bg1"/>
                </a:solidFill>
                <a:latin typeface="Helvetica"/>
                <a:cs typeface="Helvetica"/>
              </a:rPr>
              <a:t> </a:t>
            </a:r>
            <a:r>
              <a:rPr lang="en-US" sz="3200" b="1" dirty="0">
                <a:solidFill>
                  <a:schemeClr val="tx1"/>
                </a:solidFill>
                <a:latin typeface="Helvetica"/>
                <a:cs typeface="Helvetica"/>
              </a:rPr>
              <a:t>Recommendation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laynekennedy.com/data/photos/24_1Niels_Miunge_Polar_Inuit_Hunter.jpg"/>
          <p:cNvPicPr>
            <a:picLocks noChangeAspect="1" noChangeArrowheads="1"/>
          </p:cNvPicPr>
          <p:nvPr/>
        </p:nvPicPr>
        <p:blipFill rotWithShape="1">
          <a:blip r:embed="rId3">
            <a:extLst>
              <a:ext uri="{28A0092B-C50C-407E-A947-70E740481C1C}">
                <a14:useLocalDpi xmlns:a14="http://schemas.microsoft.com/office/drawing/2010/main" val="0"/>
              </a:ext>
            </a:extLst>
          </a:blip>
          <a:srcRect r="927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3026" name="Rectangle 2"/>
          <p:cNvSpPr>
            <a:spLocks noGrp="1" noChangeArrowheads="1"/>
          </p:cNvSpPr>
          <p:nvPr>
            <p:ph type="title"/>
          </p:nvPr>
        </p:nvSpPr>
        <p:spPr>
          <a:xfrm>
            <a:off x="681037" y="114300"/>
            <a:ext cx="8229600" cy="634585"/>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solidFill>
                  <a:srgbClr val="FFFF00"/>
                </a:solidFill>
                <a:latin typeface="Helvetica"/>
                <a:cs typeface="Helvetica"/>
              </a:rPr>
              <a:t>Background: Fish Oil Discovery</a:t>
            </a:r>
            <a:r>
              <a:rPr lang="en-US" dirty="0">
                <a:solidFill>
                  <a:srgbClr val="FFFF00"/>
                </a:solidFill>
                <a:latin typeface="Helvetica"/>
                <a:cs typeface="Helvetica"/>
              </a:rPr>
              <a:t> </a:t>
            </a:r>
            <a:endParaRPr lang="en-US" b="1" dirty="0">
              <a:solidFill>
                <a:srgbClr val="FFFF00"/>
              </a:solidFill>
              <a:effectLst>
                <a:outerShdw blurRad="38100" dist="38100" dir="2700000" algn="tl">
                  <a:srgbClr val="C0C0C0"/>
                </a:outerShdw>
              </a:effectLst>
              <a:latin typeface="Helvetica"/>
              <a:cs typeface="Helvetica"/>
            </a:endParaRPr>
          </a:p>
        </p:txBody>
      </p:sp>
      <p:sp>
        <p:nvSpPr>
          <p:cNvPr id="513027" name="Rectangle 3"/>
          <p:cNvSpPr>
            <a:spLocks noGrp="1" noChangeArrowheads="1"/>
          </p:cNvSpPr>
          <p:nvPr>
            <p:ph type="body" sz="half" idx="1"/>
          </p:nvPr>
        </p:nvSpPr>
        <p:spPr>
          <a:xfrm>
            <a:off x="285750" y="721519"/>
            <a:ext cx="8572500" cy="1219200"/>
          </a:xfrm>
        </p:spPr>
        <p:txBody>
          <a:bodyPr>
            <a:normAutofit fontScale="70000" lnSpcReduction="20000"/>
          </a:bodyPr>
          <a:lstStyle/>
          <a:p>
            <a:pPr algn="ctr">
              <a:lnSpc>
                <a:spcPct val="120000"/>
              </a:lnSpc>
              <a:buNone/>
            </a:pPr>
            <a:r>
              <a:rPr lang="en-US" sz="3000" b="1" dirty="0">
                <a:solidFill>
                  <a:schemeClr val="bg1"/>
                </a:solidFill>
                <a:latin typeface="Helvetica"/>
                <a:cs typeface="Helvetica"/>
              </a:rPr>
              <a:t>Why do Greenland’s Inuit rarely get heart disease in spite of a high-fat diet consisting mostly of whale blubber and seal meat?</a:t>
            </a:r>
            <a:br>
              <a:rPr lang="en-US" sz="2100" dirty="0"/>
            </a:br>
            <a:endParaRPr lang="en-US" sz="2100" dirty="0"/>
          </a:p>
        </p:txBody>
      </p:sp>
      <p:pic>
        <p:nvPicPr>
          <p:cNvPr id="220162" name="Picture 2"/>
          <p:cNvPicPr>
            <a:picLocks noChangeAspect="1" noChangeArrowheads="1"/>
          </p:cNvPicPr>
          <p:nvPr/>
        </p:nvPicPr>
        <p:blipFill>
          <a:blip r:embed="rId4"/>
          <a:srcRect/>
          <a:stretch>
            <a:fillRect/>
          </a:stretch>
        </p:blipFill>
        <p:spPr bwMode="auto">
          <a:xfrm>
            <a:off x="235892" y="2495550"/>
            <a:ext cx="8674745" cy="3962400"/>
          </a:xfrm>
          <a:prstGeom prst="rect">
            <a:avLst/>
          </a:prstGeom>
          <a:ln>
            <a:noFill/>
          </a:ln>
          <a:effectLst>
            <a:outerShdw blurRad="292100" dist="139700" dir="2700000" algn="tl" rotWithShape="0">
              <a:srgbClr val="333333">
                <a:alpha val="65000"/>
              </a:srgbClr>
            </a:outerShdw>
          </a:effectLst>
        </p:spPr>
      </p:pic>
      <p:pic>
        <p:nvPicPr>
          <p:cNvPr id="220163" name="Picture 3"/>
          <p:cNvPicPr>
            <a:picLocks noChangeAspect="1" noChangeArrowheads="1"/>
          </p:cNvPicPr>
          <p:nvPr/>
        </p:nvPicPr>
        <p:blipFill>
          <a:blip r:embed="rId5"/>
          <a:srcRect/>
          <a:stretch>
            <a:fillRect/>
          </a:stretch>
        </p:blipFill>
        <p:spPr bwMode="auto">
          <a:xfrm>
            <a:off x="347662" y="3605212"/>
            <a:ext cx="7873448" cy="466725"/>
          </a:xfrm>
          <a:prstGeom prst="rect">
            <a:avLst/>
          </a:prstGeom>
          <a:noFill/>
          <a:ln w="9525">
            <a:noFill/>
            <a:miter lim="800000"/>
            <a:headEnd/>
            <a:tailEnd/>
          </a:ln>
        </p:spPr>
      </p:pic>
    </p:spTree>
    <p:extLst>
      <p:ext uri="{BB962C8B-B14F-4D97-AF65-F5344CB8AC3E}">
        <p14:creationId xmlns:p14="http://schemas.microsoft.com/office/powerpoint/2010/main" val="34135688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080" name="Rectangle 51507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5082" name="Rectangle 51508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5084" name="Rectangle 51508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074" name="Rectangle 2"/>
          <p:cNvSpPr>
            <a:spLocks noGrp="1" noChangeArrowheads="1"/>
          </p:cNvSpPr>
          <p:nvPr>
            <p:ph type="title"/>
          </p:nvPr>
        </p:nvSpPr>
        <p:spPr>
          <a:xfrm>
            <a:off x="836676" y="548640"/>
            <a:ext cx="7626096" cy="1179576"/>
          </a:xfrm>
        </p:spPr>
        <p:style>
          <a:lnRef idx="1">
            <a:schemeClr val="accent3"/>
          </a:lnRef>
          <a:fillRef idx="2">
            <a:schemeClr val="accent3"/>
          </a:fillRef>
          <a:effectRef idx="1">
            <a:schemeClr val="accent3"/>
          </a:effectRef>
          <a:fontRef idx="minor">
            <a:schemeClr val="dk1"/>
          </a:fontRef>
        </p:style>
        <p:txBody>
          <a:bodyPr>
            <a:normAutofit/>
          </a:bodyPr>
          <a:lstStyle/>
          <a:p>
            <a:r>
              <a:rPr lang="en-US" sz="3500" b="1">
                <a:latin typeface="Helvetica"/>
                <a:cs typeface="Helvetica"/>
              </a:rPr>
              <a:t>Omega-3 EFAs: SCIENCE FACTS</a:t>
            </a:r>
          </a:p>
        </p:txBody>
      </p:sp>
      <p:sp>
        <p:nvSpPr>
          <p:cNvPr id="515086" name="Rectangle 51508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5075" name="Rectangle 3"/>
          <p:cNvSpPr>
            <a:spLocks noGrp="1" noChangeArrowheads="1"/>
          </p:cNvSpPr>
          <p:nvPr>
            <p:ph idx="1"/>
          </p:nvPr>
        </p:nvSpPr>
        <p:spPr>
          <a:xfrm>
            <a:off x="374125" y="2276856"/>
            <a:ext cx="8769875" cy="4440137"/>
          </a:xfrm>
        </p:spPr>
        <p:txBody>
          <a:bodyPr>
            <a:normAutofit fontScale="92500"/>
          </a:bodyPr>
          <a:lstStyle/>
          <a:p>
            <a:pPr>
              <a:lnSpc>
                <a:spcPct val="110000"/>
              </a:lnSpc>
            </a:pPr>
            <a:r>
              <a:rPr lang="en-US" sz="2400" b="1" dirty="0">
                <a:cs typeface="Helvetica"/>
              </a:rPr>
              <a:t>Polyunsaturated fatty acid </a:t>
            </a:r>
            <a:r>
              <a:rPr lang="en-US" sz="2400" b="1" i="1" dirty="0">
                <a:cs typeface="Helvetica"/>
              </a:rPr>
              <a:t>– </a:t>
            </a:r>
            <a:r>
              <a:rPr lang="en-US" sz="2400" dirty="0">
                <a:cs typeface="Helvetica"/>
              </a:rPr>
              <a:t>concentrated in cold-water fish  and seafood in various amounts. </a:t>
            </a:r>
          </a:p>
          <a:p>
            <a:pPr marL="457200" lvl="1" indent="0">
              <a:lnSpc>
                <a:spcPct val="110000"/>
              </a:lnSpc>
              <a:buNone/>
            </a:pPr>
            <a:r>
              <a:rPr lang="en-US" b="1" dirty="0">
                <a:cs typeface="Helvetica"/>
              </a:rPr>
              <a:t>Note- High heat like cooking lowers O3 levels</a:t>
            </a:r>
          </a:p>
          <a:p>
            <a:pPr>
              <a:lnSpc>
                <a:spcPct val="110000"/>
              </a:lnSpc>
            </a:pPr>
            <a:r>
              <a:rPr lang="en-US" sz="2400" b="1" dirty="0">
                <a:cs typeface="Helvetica"/>
              </a:rPr>
              <a:t>Essential Fatty Acid </a:t>
            </a:r>
            <a:r>
              <a:rPr lang="en-US" sz="2400" dirty="0">
                <a:cs typeface="Helvetica"/>
              </a:rPr>
              <a:t>– Human’s cannot make Omega-3’s must be obtained from food </a:t>
            </a:r>
          </a:p>
          <a:p>
            <a:pPr marL="457200" lvl="1" indent="0">
              <a:lnSpc>
                <a:spcPct val="110000"/>
              </a:lnSpc>
              <a:buNone/>
            </a:pPr>
            <a:r>
              <a:rPr lang="en-US" b="1" dirty="0">
                <a:cs typeface="Helvetica"/>
              </a:rPr>
              <a:t>Note – 2021 research has found that over 68% of adults and 95% of children in the United States do not consume enough omega-3s to meet nutritional needs based on the US Dietary Guidelines</a:t>
            </a:r>
          </a:p>
          <a:p>
            <a:pPr>
              <a:lnSpc>
                <a:spcPct val="110000"/>
              </a:lnSpc>
            </a:pPr>
            <a:r>
              <a:rPr lang="en-US" sz="2400" b="1" dirty="0">
                <a:cs typeface="Helvetica"/>
              </a:rPr>
              <a:t>Key ingredients in Fish oil- </a:t>
            </a:r>
            <a:r>
              <a:rPr lang="en-US" sz="2400" dirty="0">
                <a:cs typeface="Helvetica"/>
              </a:rPr>
              <a:t>eicosapentaenoic acid (EPA) and </a:t>
            </a:r>
            <a:r>
              <a:rPr lang="en-US" sz="2400" dirty="0" err="1">
                <a:cs typeface="Helvetica"/>
              </a:rPr>
              <a:t>docosahexanoic</a:t>
            </a:r>
            <a:r>
              <a:rPr lang="en-US" sz="2400" dirty="0">
                <a:cs typeface="Helvetica"/>
              </a:rPr>
              <a:t> acid (DHA).</a:t>
            </a:r>
            <a:r>
              <a:rPr lang="en-US" sz="2400" dirty="0"/>
              <a:t>  </a:t>
            </a:r>
          </a:p>
        </p:txBody>
      </p:sp>
      <p:sp>
        <p:nvSpPr>
          <p:cNvPr id="3" name="TextBox 2">
            <a:extLst>
              <a:ext uri="{FF2B5EF4-FFF2-40B4-BE49-F238E27FC236}">
                <a16:creationId xmlns:a16="http://schemas.microsoft.com/office/drawing/2014/main" id="{0E4DD5C3-0FF4-615E-E539-107CB6E6AB0E}"/>
              </a:ext>
            </a:extLst>
          </p:cNvPr>
          <p:cNvSpPr txBox="1"/>
          <p:nvPr/>
        </p:nvSpPr>
        <p:spPr>
          <a:xfrm>
            <a:off x="4155864" y="6018055"/>
            <a:ext cx="4636092" cy="769441"/>
          </a:xfrm>
          <a:prstGeom prst="rect">
            <a:avLst/>
          </a:prstGeom>
          <a:noFill/>
        </p:spPr>
        <p:txBody>
          <a:bodyPr wrap="square">
            <a:spAutoFit/>
          </a:bodyPr>
          <a:lstStyle/>
          <a:p>
            <a:r>
              <a:rPr lang="en-US" sz="1100" dirty="0"/>
              <a:t>https://www.nutraceuticalsworld.com/contents/view_breaking-news/2021-05-27/study-finds-most-us-adults-have-low-blood-serum-levels-of-omega-3s/#:~:text=A%20study%20published%20in%20the,the%20high%20cardiovascular%20risk%20category.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7" y="205099"/>
            <a:ext cx="7886700" cy="666572"/>
          </a:xfrm>
          <a:solidFill>
            <a:srgbClr val="FFFFFF"/>
          </a:solidFill>
          <a:ln>
            <a:noFill/>
          </a:ln>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dirty="0">
                <a:latin typeface="Helvetica"/>
                <a:cs typeface="Helvetica"/>
              </a:rPr>
              <a:t>Omega</a:t>
            </a:r>
            <a:r>
              <a:rPr lang="en-US" sz="3200" b="1" dirty="0">
                <a:effectLst/>
                <a:latin typeface="Helvetica"/>
                <a:cs typeface="Helvetica"/>
              </a:rPr>
              <a:t>-3 Effects Every Cell in the Body </a:t>
            </a:r>
          </a:p>
        </p:txBody>
      </p:sp>
      <p:sp>
        <p:nvSpPr>
          <p:cNvPr id="3" name="Content Placeholder 2"/>
          <p:cNvSpPr>
            <a:spLocks noGrp="1"/>
          </p:cNvSpPr>
          <p:nvPr>
            <p:ph idx="4294967295"/>
          </p:nvPr>
        </p:nvSpPr>
        <p:spPr>
          <a:xfrm>
            <a:off x="0" y="751001"/>
            <a:ext cx="8980714" cy="4805817"/>
          </a:xfrm>
          <a:solidFill>
            <a:schemeClr val="bg1"/>
          </a:solidFill>
          <a:ln>
            <a:noFill/>
          </a:ln>
        </p:spPr>
        <p:txBody>
          <a:bodyPr>
            <a:noAutofit/>
          </a:bodyPr>
          <a:lstStyle/>
          <a:p>
            <a:pPr marL="566928" lvl="1" indent="0">
              <a:lnSpc>
                <a:spcPct val="60000"/>
              </a:lnSpc>
              <a:buNone/>
            </a:pPr>
            <a:endParaRPr lang="en-US" sz="2400" dirty="0"/>
          </a:p>
          <a:p>
            <a:pPr marL="447675" lvl="1" indent="0" defTabSz="290513">
              <a:lnSpc>
                <a:spcPct val="110000"/>
              </a:lnSpc>
              <a:buNone/>
            </a:pPr>
            <a:r>
              <a:rPr lang="en-US" sz="2400" b="1" dirty="0">
                <a:latin typeface="Helvetica"/>
                <a:cs typeface="Helvetica"/>
              </a:rPr>
              <a:t>Structural</a:t>
            </a:r>
          </a:p>
          <a:p>
            <a:pPr marL="865188" lvl="1" indent="-342900">
              <a:lnSpc>
                <a:spcPct val="110000"/>
              </a:lnSpc>
            </a:pPr>
            <a:r>
              <a:rPr lang="en-US" sz="2000" dirty="0">
                <a:solidFill>
                  <a:srgbClr val="FF0000"/>
                </a:solidFill>
                <a:latin typeface="Helvetica"/>
                <a:cs typeface="Helvetica"/>
              </a:rPr>
              <a:t>In every cell </a:t>
            </a:r>
            <a:r>
              <a:rPr lang="en-US" sz="2000" dirty="0">
                <a:latin typeface="Helvetica"/>
                <a:cs typeface="Helvetica"/>
              </a:rPr>
              <a:t>&amp; mitochondria membranes Omega -3 counters overwhelming amounts of arachidonic acid (Omega-6). </a:t>
            </a:r>
          </a:p>
          <a:p>
            <a:pPr marL="858838" lvl="1" indent="-392113">
              <a:lnSpc>
                <a:spcPct val="110000"/>
              </a:lnSpc>
              <a:tabLst>
                <a:tab pos="858838" algn="l"/>
              </a:tabLst>
            </a:pPr>
            <a:r>
              <a:rPr lang="en-US" sz="2000" dirty="0">
                <a:solidFill>
                  <a:srgbClr val="FF0000"/>
                </a:solidFill>
                <a:latin typeface="Helvetica"/>
                <a:cs typeface="Helvetica"/>
              </a:rPr>
              <a:t>Omega-3 Enhances membrane fluidity,</a:t>
            </a:r>
            <a:r>
              <a:rPr lang="en-US" sz="2000" dirty="0">
                <a:solidFill>
                  <a:schemeClr val="accent2"/>
                </a:solidFill>
                <a:latin typeface="Helvetica"/>
                <a:cs typeface="Helvetica"/>
              </a:rPr>
              <a:t> </a:t>
            </a:r>
            <a:r>
              <a:rPr lang="en-US" sz="2000" dirty="0">
                <a:latin typeface="Helvetica"/>
                <a:cs typeface="Helvetica"/>
              </a:rPr>
              <a:t>improves protein/enzyme function and ion channel conduction </a:t>
            </a:r>
          </a:p>
          <a:p>
            <a:pPr marL="466725" lvl="1" indent="0">
              <a:lnSpc>
                <a:spcPct val="110000"/>
              </a:lnSpc>
              <a:buNone/>
              <a:tabLst>
                <a:tab pos="858838" algn="l"/>
              </a:tabLst>
            </a:pPr>
            <a:r>
              <a:rPr lang="en-US" sz="2400" b="1" dirty="0">
                <a:latin typeface="Helvetica"/>
                <a:cs typeface="Helvetica"/>
              </a:rPr>
              <a:t>Hormonal</a:t>
            </a:r>
          </a:p>
          <a:p>
            <a:pPr marL="865188" lvl="1" indent="-342900" defTabSz="346075">
              <a:lnSpc>
                <a:spcPct val="110000"/>
              </a:lnSpc>
            </a:pPr>
            <a:r>
              <a:rPr lang="en-US" sz="2000" dirty="0">
                <a:latin typeface="Helvetica"/>
                <a:cs typeface="Helvetica"/>
              </a:rPr>
              <a:t>Omega-3 used to make </a:t>
            </a:r>
            <a:r>
              <a:rPr lang="en-US" sz="2000" dirty="0">
                <a:solidFill>
                  <a:srgbClr val="FF0000"/>
                </a:solidFill>
                <a:latin typeface="Helvetica"/>
                <a:cs typeface="Helvetica"/>
              </a:rPr>
              <a:t>anti-inflammatory hormones </a:t>
            </a:r>
            <a:r>
              <a:rPr lang="en-US" sz="2000" dirty="0">
                <a:latin typeface="Helvetica"/>
                <a:cs typeface="Helvetica"/>
              </a:rPr>
              <a:t>–</a:t>
            </a:r>
            <a:r>
              <a:rPr lang="en-US" sz="2000" dirty="0">
                <a:solidFill>
                  <a:srgbClr val="FF0000"/>
                </a:solidFill>
                <a:latin typeface="Helvetica"/>
                <a:cs typeface="Helvetica"/>
              </a:rPr>
              <a:t>eicosanoids</a:t>
            </a:r>
            <a:r>
              <a:rPr lang="en-US" sz="2000" dirty="0">
                <a:latin typeface="Helvetica"/>
                <a:cs typeface="Helvetica"/>
              </a:rPr>
              <a:t> to counter inflammatory prostaglandins from arachidonic acid (Corn oils) Omega-6</a:t>
            </a:r>
          </a:p>
          <a:p>
            <a:pPr marL="122238" indent="0" defTabSz="346075">
              <a:lnSpc>
                <a:spcPct val="110000"/>
              </a:lnSpc>
              <a:buNone/>
            </a:pPr>
            <a:r>
              <a:rPr lang="en-US" sz="2400" b="1" dirty="0">
                <a:latin typeface="Helvetica"/>
                <a:cs typeface="Helvetica"/>
              </a:rPr>
              <a:t>    Genetic</a:t>
            </a:r>
          </a:p>
          <a:p>
            <a:pPr marL="865188" lvl="1" indent="-342900" defTabSz="346075">
              <a:lnSpc>
                <a:spcPct val="110000"/>
              </a:lnSpc>
            </a:pPr>
            <a:r>
              <a:rPr lang="en-US" sz="2000" dirty="0">
                <a:latin typeface="Helvetica"/>
                <a:cs typeface="Helvetica"/>
              </a:rPr>
              <a:t>Omega-3 binds to </a:t>
            </a:r>
            <a:r>
              <a:rPr lang="en-US" sz="2000" dirty="0">
                <a:solidFill>
                  <a:srgbClr val="FF0000"/>
                </a:solidFill>
                <a:latin typeface="Helvetica"/>
                <a:cs typeface="Helvetica"/>
              </a:rPr>
              <a:t>transcription factors </a:t>
            </a:r>
            <a:r>
              <a:rPr lang="en-US" sz="2000" dirty="0">
                <a:latin typeface="Helvetica"/>
                <a:cs typeface="Helvetica"/>
              </a:rPr>
              <a:t>( i.e. PPARs and Nrf2) - down regulate gene expression of inflammation </a:t>
            </a:r>
          </a:p>
        </p:txBody>
      </p:sp>
      <p:sp>
        <p:nvSpPr>
          <p:cNvPr id="5" name="TextBox 4">
            <a:extLst>
              <a:ext uri="{FF2B5EF4-FFF2-40B4-BE49-F238E27FC236}">
                <a16:creationId xmlns:a16="http://schemas.microsoft.com/office/drawing/2014/main" id="{80F45C76-F109-3FCF-004C-889B2FBE355B}"/>
              </a:ext>
            </a:extLst>
          </p:cNvPr>
          <p:cNvSpPr txBox="1"/>
          <p:nvPr/>
        </p:nvSpPr>
        <p:spPr>
          <a:xfrm>
            <a:off x="1640793" y="5750004"/>
            <a:ext cx="6281158" cy="938719"/>
          </a:xfrm>
          <a:prstGeom prst="rect">
            <a:avLst/>
          </a:prstGeom>
          <a:noFill/>
        </p:spPr>
        <p:txBody>
          <a:bodyPr wrap="square">
            <a:spAutoFit/>
          </a:bodyPr>
          <a:lstStyle/>
          <a:p>
            <a:r>
              <a:rPr lang="en-US" sz="1100" dirty="0"/>
              <a:t>Omega-3 supplementation alters mitochondrial membrane composition and respiration kinetics in human skeletal muscle</a:t>
            </a:r>
          </a:p>
          <a:p>
            <a:r>
              <a:rPr lang="en-US" sz="1100" dirty="0"/>
              <a:t>J Physiol. 2014 Mar 15; 592(Pt 6): 1341–1352.</a:t>
            </a:r>
          </a:p>
          <a:p>
            <a:r>
              <a:rPr lang="en-US" sz="1100" dirty="0"/>
              <a:t>Published online 2014 Feb 13. </a:t>
            </a:r>
            <a:r>
              <a:rPr lang="en-US" sz="1100" dirty="0" err="1"/>
              <a:t>doi</a:t>
            </a:r>
            <a:r>
              <a:rPr lang="en-US" sz="1100" dirty="0"/>
              <a:t>: 10.1113/jphysiol.2013.267336</a:t>
            </a:r>
          </a:p>
          <a:p>
            <a:r>
              <a:rPr lang="en-US" sz="1100" dirty="0" err="1"/>
              <a:t>PMCID</a:t>
            </a:r>
            <a:r>
              <a:rPr lang="en-US" sz="1100" dirty="0"/>
              <a:t>: PMC3961091 </a:t>
            </a:r>
            <a:r>
              <a:rPr lang="en-US" sz="1100" dirty="0" err="1"/>
              <a:t>PMID</a:t>
            </a:r>
            <a:r>
              <a:rPr lang="en-US" sz="1100" dirty="0"/>
              <a:t>: 24396061</a:t>
            </a:r>
          </a:p>
        </p:txBody>
      </p:sp>
    </p:spTree>
    <p:extLst>
      <p:ext uri="{BB962C8B-B14F-4D97-AF65-F5344CB8AC3E}">
        <p14:creationId xmlns:p14="http://schemas.microsoft.com/office/powerpoint/2010/main" val="253869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3" name="Rectangle 3"/>
          <p:cNvSpPr>
            <a:spLocks noGrp="1" noChangeArrowheads="1"/>
          </p:cNvSpPr>
          <p:nvPr>
            <p:ph type="title"/>
          </p:nvPr>
        </p:nvSpPr>
        <p:spPr>
          <a:xfrm>
            <a:off x="733425" y="63035"/>
            <a:ext cx="7772400" cy="1247386"/>
          </a:xfrm>
          <a:solidFill>
            <a:srgbClr val="FFFFFF"/>
          </a:solidFill>
          <a:ln>
            <a:solidFill>
              <a:srgbClr val="FFFFFF"/>
            </a:solidFill>
          </a:ln>
          <a:effectLst/>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200" b="1" dirty="0">
                <a:latin typeface="Helvetica"/>
                <a:cs typeface="Helvetica"/>
              </a:rPr>
              <a:t>Comparing Omega-3 and Omega-6</a:t>
            </a:r>
            <a:br>
              <a:rPr lang="en-US" sz="3200" b="1" dirty="0">
                <a:latin typeface="Helvetica"/>
                <a:cs typeface="Helvetica"/>
              </a:rPr>
            </a:br>
            <a:r>
              <a:rPr lang="en-US" sz="3200" b="1" dirty="0">
                <a:solidFill>
                  <a:srgbClr val="FF0000"/>
                </a:solidFill>
                <a:latin typeface="Helvetica"/>
                <a:cs typeface="Helvetica"/>
              </a:rPr>
              <a:t>(American have TOO MUCH O-6 Due to The Western Diet)</a:t>
            </a:r>
          </a:p>
        </p:txBody>
      </p:sp>
      <p:graphicFrame>
        <p:nvGraphicFramePr>
          <p:cNvPr id="517150" name="Group 30"/>
          <p:cNvGraphicFramePr>
            <a:graphicFrameLocks noGrp="1"/>
          </p:cNvGraphicFramePr>
          <p:nvPr>
            <p:ph type="tbl" idx="1"/>
          </p:nvPr>
        </p:nvGraphicFramePr>
        <p:xfrm>
          <a:off x="417375" y="1670687"/>
          <a:ext cx="8334459" cy="4233641"/>
        </p:xfrm>
        <a:graphic>
          <a:graphicData uri="http://schemas.openxmlformats.org/drawingml/2006/table">
            <a:tbl>
              <a:tblPr firstRow="1" lastCol="1">
                <a:tableStyleId>{912C8C85-51F0-491E-9774-3900AFEF0FD7}</a:tableStyleId>
              </a:tblPr>
              <a:tblGrid>
                <a:gridCol w="4169989">
                  <a:extLst>
                    <a:ext uri="{9D8B030D-6E8A-4147-A177-3AD203B41FA5}">
                      <a16:colId xmlns:a16="http://schemas.microsoft.com/office/drawing/2014/main" val="20000"/>
                    </a:ext>
                  </a:extLst>
                </a:gridCol>
                <a:gridCol w="4164470">
                  <a:extLst>
                    <a:ext uri="{9D8B030D-6E8A-4147-A177-3AD203B41FA5}">
                      <a16:colId xmlns:a16="http://schemas.microsoft.com/office/drawing/2014/main" val="20001"/>
                    </a:ext>
                  </a:extLst>
                </a:gridCol>
              </a:tblGrid>
              <a:tr h="5705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sng" strike="noStrike" cap="none" normalizeH="0" baseline="0" dirty="0">
                          <a:ln>
                            <a:noFill/>
                          </a:ln>
                          <a:effectLst/>
                          <a:latin typeface="Helvetica"/>
                          <a:cs typeface="Helvetica"/>
                        </a:rPr>
                        <a:t>Omega-3- “Good” Prostaglandins</a:t>
                      </a:r>
                      <a:endParaRPr kumimoji="0" lang="en-US" sz="2100" b="0" i="0" u="sng" strike="noStrike" cap="none" normalizeH="0" baseline="0" dirty="0">
                        <a:ln>
                          <a:noFill/>
                        </a:ln>
                        <a:solidFill>
                          <a:schemeClr val="tx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sng" strike="noStrike" cap="none" normalizeH="0" baseline="0" dirty="0">
                          <a:ln>
                            <a:noFill/>
                          </a:ln>
                          <a:effectLst/>
                          <a:latin typeface="Helvetica"/>
                          <a:cs typeface="Helvetica"/>
                        </a:rPr>
                        <a:t>Omega-6- “Bad” Prostaglandins</a:t>
                      </a:r>
                      <a:endParaRPr kumimoji="0" lang="en-US" sz="2100" b="0" i="0" u="sng" strike="noStrike" cap="none" normalizeH="0" baseline="0" dirty="0">
                        <a:ln>
                          <a:noFill/>
                        </a:ln>
                        <a:solidFill>
                          <a:schemeClr val="tx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4622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Prevents blood clots caused by platelet aggregation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Promotes blood clots caused by platelet aggregation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65377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Cause vasodilatation of blood vessels</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Cause vasoconstriction of blood vessels</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3643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Reduce pain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Promote pain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36321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Decrease cell division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Promote cell division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5886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Enhance the immune system</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Depress the immune system</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67369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Improve brain function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100" b="0" i="0" u="none" strike="noStrike" cap="none" normalizeH="0" baseline="0" dirty="0">
                          <a:ln>
                            <a:noFill/>
                          </a:ln>
                          <a:effectLst/>
                          <a:latin typeface="Helvetica"/>
                          <a:cs typeface="Helvetica"/>
                        </a:rPr>
                        <a:t>Depress brain function</a:t>
                      </a:r>
                      <a:endParaRPr kumimoji="0" lang="en-US" sz="2100" b="0" i="0" u="none" strike="noStrike" cap="none" normalizeH="0" baseline="0" dirty="0">
                        <a:ln>
                          <a:noFill/>
                        </a:ln>
                        <a:solidFill>
                          <a:schemeClr val="bg1"/>
                        </a:solidFill>
                        <a:effectLst/>
                        <a:latin typeface="Helvetica"/>
                        <a:cs typeface="Helvetica"/>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219200" y="6264594"/>
            <a:ext cx="7286625" cy="800219"/>
          </a:xfrm>
          <a:prstGeom prst="rect">
            <a:avLst/>
          </a:prstGeom>
        </p:spPr>
        <p:txBody>
          <a:bodyPr wrap="square">
            <a:spAutoFit/>
          </a:bodyPr>
          <a:lstStyle/>
          <a:p>
            <a:pPr algn="ctr" fontAlgn="base"/>
            <a:r>
              <a:rPr lang="en-US" sz="1400" b="1" dirty="0"/>
              <a:t>A P </a:t>
            </a:r>
            <a:r>
              <a:rPr lang="en-US" sz="1400" b="1" dirty="0" err="1"/>
              <a:t>Simopoulos</a:t>
            </a:r>
            <a:r>
              <a:rPr lang="en-US" sz="1400" b="1" dirty="0"/>
              <a:t>. Omega-3 fatty acids in health and disease and in growth and development.</a:t>
            </a:r>
            <a:r>
              <a:rPr lang="nl-NL" sz="1400" dirty="0"/>
              <a:t> Am J Clin Nutr</a:t>
            </a:r>
            <a:r>
              <a:rPr lang="nl-NL" sz="1400" b="1" dirty="0"/>
              <a:t> September 1991 </a:t>
            </a:r>
            <a:r>
              <a:rPr lang="nl-NL" sz="1400" dirty="0"/>
              <a:t>vol. 54 no. 3 </a:t>
            </a:r>
            <a:r>
              <a:rPr lang="nl-NL" sz="1400" b="1" dirty="0"/>
              <a:t>438-463</a:t>
            </a:r>
          </a:p>
          <a:p>
            <a:pPr fontAlgn="base"/>
            <a:endParaRPr lang="en-US"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F937C3-2076-A183-986F-ED2B5AEF13C0}"/>
              </a:ext>
            </a:extLst>
          </p:cNvPr>
          <p:cNvSpPr>
            <a:spLocks noGrp="1"/>
          </p:cNvSpPr>
          <p:nvPr>
            <p:ph type="title"/>
          </p:nvPr>
        </p:nvSpPr>
        <p:spPr>
          <a:xfrm>
            <a:off x="827140" y="54265"/>
            <a:ext cx="7157553" cy="1188720"/>
          </a:xfrm>
        </p:spPr>
        <p:txBody>
          <a:bodyPr vert="horz" lIns="91440" tIns="45720" rIns="91440" bIns="45720" rtlCol="0" anchor="ctr">
            <a:normAutofit/>
          </a:bodyPr>
          <a:lstStyle/>
          <a:p>
            <a:r>
              <a:rPr lang="en-US" sz="3700" b="1" kern="1200" dirty="0">
                <a:solidFill>
                  <a:schemeClr val="tx1">
                    <a:lumMod val="85000"/>
                    <a:lumOff val="15000"/>
                  </a:schemeClr>
                </a:solidFill>
                <a:latin typeface="+mj-lt"/>
                <a:ea typeface="+mj-ea"/>
                <a:cs typeface="+mj-cs"/>
              </a:rPr>
              <a:t>Latest Research on Omega-3 as a Dietary Supplement</a:t>
            </a:r>
          </a:p>
        </p:txBody>
      </p:sp>
      <p:sp>
        <p:nvSpPr>
          <p:cNvPr id="3" name="Table Placeholder 2">
            <a:extLst>
              <a:ext uri="{FF2B5EF4-FFF2-40B4-BE49-F238E27FC236}">
                <a16:creationId xmlns:a16="http://schemas.microsoft.com/office/drawing/2014/main" id="{5FD053C6-3DE1-92FA-2C8E-628CE06ACA4D}"/>
              </a:ext>
            </a:extLst>
          </p:cNvPr>
          <p:cNvSpPr>
            <a:spLocks noGrp="1"/>
          </p:cNvSpPr>
          <p:nvPr>
            <p:ph type="tbl" idx="1"/>
          </p:nvPr>
        </p:nvSpPr>
        <p:spPr>
          <a:xfrm>
            <a:off x="581114" y="1147623"/>
            <a:ext cx="8109959" cy="4845464"/>
          </a:xfrm>
        </p:spPr>
        <p:txBody>
          <a:bodyPr vert="horz" lIns="91440" tIns="45720" rIns="91440" bIns="45720" rtlCol="0" anchor="ctr">
            <a:normAutofit/>
          </a:bodyPr>
          <a:lstStyle/>
          <a:p>
            <a:pPr marL="0" indent="0">
              <a:buNone/>
            </a:pPr>
            <a:r>
              <a:rPr lang="en-US" sz="1800" b="1" dirty="0">
                <a:solidFill>
                  <a:schemeClr val="tx1">
                    <a:lumMod val="85000"/>
                    <a:lumOff val="15000"/>
                  </a:schemeClr>
                </a:solidFill>
              </a:rPr>
              <a:t>Lung Benefits</a:t>
            </a:r>
          </a:p>
          <a:p>
            <a:pPr marL="457200" lvl="1"/>
            <a:r>
              <a:rPr lang="en-US" sz="1800" dirty="0">
                <a:solidFill>
                  <a:schemeClr val="tx1">
                    <a:lumMod val="85000"/>
                    <a:lumOff val="15000"/>
                  </a:schemeClr>
                </a:solidFill>
              </a:rPr>
              <a:t>In 2023 a study showed that higher levels of omega-3 fatty acids in a person’s blood were associated with a </a:t>
            </a:r>
            <a:r>
              <a:rPr lang="en-US" sz="1800" b="1" dirty="0">
                <a:solidFill>
                  <a:schemeClr val="tx1">
                    <a:lumMod val="85000"/>
                    <a:lumOff val="15000"/>
                  </a:schemeClr>
                </a:solidFill>
              </a:rPr>
              <a:t>reduced rate of lung function decline</a:t>
            </a:r>
            <a:r>
              <a:rPr lang="en-US" sz="1800" dirty="0">
                <a:solidFill>
                  <a:schemeClr val="tx1">
                    <a:lumMod val="85000"/>
                    <a:lumOff val="15000"/>
                  </a:schemeClr>
                </a:solidFill>
              </a:rPr>
              <a:t>. N = 15,000</a:t>
            </a:r>
          </a:p>
          <a:p>
            <a:pPr marL="0" indent="0">
              <a:buNone/>
            </a:pPr>
            <a:r>
              <a:rPr lang="en-US" sz="1800" b="1" dirty="0">
                <a:solidFill>
                  <a:schemeClr val="tx1">
                    <a:lumMod val="85000"/>
                    <a:lumOff val="15000"/>
                  </a:schemeClr>
                </a:solidFill>
              </a:rPr>
              <a:t>Cardiovascular Disease Protection (Recent Studies)</a:t>
            </a:r>
            <a:endParaRPr lang="en-US" sz="1800" dirty="0">
              <a:solidFill>
                <a:schemeClr val="tx1">
                  <a:lumMod val="85000"/>
                  <a:lumOff val="15000"/>
                </a:schemeClr>
              </a:solidFill>
            </a:endParaRPr>
          </a:p>
          <a:p>
            <a:pPr lvl="1"/>
            <a:r>
              <a:rPr lang="en-US" sz="1800" dirty="0">
                <a:solidFill>
                  <a:schemeClr val="tx1">
                    <a:lumMod val="85000"/>
                    <a:lumOff val="15000"/>
                  </a:schemeClr>
                </a:solidFill>
              </a:rPr>
              <a:t>In the Vitamin D and Omega-3 Trial (VITAL), 840 mg/d of eicosapentaenoic acid (EPA) and docosahexaenoic acid (DHA) resulted in a </a:t>
            </a:r>
            <a:r>
              <a:rPr lang="en-US" sz="1800" b="1" dirty="0">
                <a:solidFill>
                  <a:schemeClr val="tx1">
                    <a:lumMod val="85000"/>
                    <a:lumOff val="15000"/>
                  </a:schemeClr>
                </a:solidFill>
              </a:rPr>
              <a:t>28% reduced risk for heart attacks, 50% reduced risk for fatal heart attacks, and 17% reduced risk for total coronary heart disease events. </a:t>
            </a:r>
          </a:p>
          <a:p>
            <a:pPr lvl="1"/>
            <a:r>
              <a:rPr lang="en-US" sz="1800" dirty="0">
                <a:solidFill>
                  <a:schemeClr val="tx1">
                    <a:lumMod val="85000"/>
                    <a:lumOff val="15000"/>
                  </a:schemeClr>
                </a:solidFill>
              </a:rPr>
              <a:t>In the ASCEND trial (A Study of Cardiovascular Events in Diabetes), </a:t>
            </a:r>
            <a:r>
              <a:rPr lang="en-US" sz="1800" b="1" dirty="0">
                <a:solidFill>
                  <a:schemeClr val="tx1">
                    <a:lumMod val="85000"/>
                    <a:lumOff val="15000"/>
                  </a:schemeClr>
                </a:solidFill>
              </a:rPr>
              <a:t>cardiovascular disease death was significantly reduced by 19% with 840 mg/d of EPA and DHA. </a:t>
            </a:r>
          </a:p>
          <a:p>
            <a:pPr lvl="1"/>
            <a:r>
              <a:rPr lang="en-US" sz="1800" dirty="0">
                <a:solidFill>
                  <a:schemeClr val="tx1">
                    <a:lumMod val="85000"/>
                    <a:lumOff val="15000"/>
                  </a:schemeClr>
                </a:solidFill>
              </a:rPr>
              <a:t>In REDUCE-IT (the Reduction of Cardiovascular Events with EPA) there was a </a:t>
            </a:r>
            <a:r>
              <a:rPr lang="en-US" sz="1800" b="1" dirty="0">
                <a:solidFill>
                  <a:schemeClr val="tx1">
                    <a:lumMod val="85000"/>
                    <a:lumOff val="15000"/>
                  </a:schemeClr>
                </a:solidFill>
              </a:rPr>
              <a:t>25% decrease in the primary end point of major cardiovascular events with 4 g/d EPA in patients with elevated triglycerides (135–499 mg/dL) </a:t>
            </a:r>
            <a:r>
              <a:rPr lang="en-US" sz="1800" dirty="0">
                <a:solidFill>
                  <a:schemeClr val="tx1">
                    <a:lumMod val="85000"/>
                    <a:lumOff val="15000"/>
                  </a:schemeClr>
                </a:solidFill>
              </a:rPr>
              <a:t>who already were taking a statin drug.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13899E-A5D5-ACB8-1DFA-EF65E78BBAF4}"/>
              </a:ext>
            </a:extLst>
          </p:cNvPr>
          <p:cNvSpPr txBox="1"/>
          <p:nvPr/>
        </p:nvSpPr>
        <p:spPr>
          <a:xfrm>
            <a:off x="452927" y="5969109"/>
            <a:ext cx="4572000"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a:t>Investigating associations of omega-3 fatty acids, lung function decline, and airway obstruction. Am J Respir Crit Care Med. 2023; </a:t>
            </a:r>
            <a:r>
              <a:rPr lang="en-US" sz="1100" dirty="0" err="1"/>
              <a:t>doi</a:t>
            </a:r>
            <a:r>
              <a:rPr lang="en-US" sz="1100" dirty="0"/>
              <a:t>: 10.1164/rccm.202301-0074OC</a:t>
            </a:r>
          </a:p>
        </p:txBody>
      </p:sp>
      <p:sp>
        <p:nvSpPr>
          <p:cNvPr id="7" name="TextBox 6">
            <a:extLst>
              <a:ext uri="{FF2B5EF4-FFF2-40B4-BE49-F238E27FC236}">
                <a16:creationId xmlns:a16="http://schemas.microsoft.com/office/drawing/2014/main" id="{0333B279-F702-C7F6-CC9D-D26A9C3AB27E}"/>
              </a:ext>
            </a:extLst>
          </p:cNvPr>
          <p:cNvSpPr txBox="1"/>
          <p:nvPr/>
        </p:nvSpPr>
        <p:spPr>
          <a:xfrm>
            <a:off x="5477854" y="5418740"/>
            <a:ext cx="3341406"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Methodist </a:t>
            </a:r>
            <a:r>
              <a:rPr lang="en-US" sz="1200" dirty="0" err="1"/>
              <a:t>Debakey</a:t>
            </a:r>
            <a:r>
              <a:rPr lang="en-US" sz="1200" dirty="0"/>
              <a:t> Cardiovasc J. 2019 Jul-Sep; 15(3): 171–178.</a:t>
            </a:r>
          </a:p>
          <a:p>
            <a:r>
              <a:rPr lang="en-US" sz="1200" dirty="0" err="1"/>
              <a:t>doi</a:t>
            </a:r>
            <a:r>
              <a:rPr lang="en-US" sz="1200" dirty="0"/>
              <a:t>: 10.14797/mdcj-15-3-171</a:t>
            </a:r>
          </a:p>
          <a:p>
            <a:r>
              <a:rPr lang="en-US" sz="1200" dirty="0" err="1"/>
              <a:t>PMCID</a:t>
            </a:r>
            <a:r>
              <a:rPr lang="en-US" sz="1200" dirty="0"/>
              <a:t>: PMC6822654</a:t>
            </a:r>
          </a:p>
          <a:p>
            <a:r>
              <a:rPr lang="en-US" sz="1200" dirty="0" err="1"/>
              <a:t>PMID</a:t>
            </a:r>
            <a:r>
              <a:rPr lang="en-US" sz="1200" dirty="0"/>
              <a:t>: 31687095</a:t>
            </a:r>
          </a:p>
          <a:p>
            <a:r>
              <a:rPr lang="en-US" sz="1200" dirty="0"/>
              <a:t>Recent Clinical Trials Shed New Light on the Cardiovascular Benefits of Omega-3 Fatty Acids</a:t>
            </a:r>
          </a:p>
        </p:txBody>
      </p:sp>
    </p:spTree>
    <p:extLst>
      <p:ext uri="{BB962C8B-B14F-4D97-AF65-F5344CB8AC3E}">
        <p14:creationId xmlns:p14="http://schemas.microsoft.com/office/powerpoint/2010/main" val="127595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1">
            <a:extLst>
              <a:ext uri="{FF2B5EF4-FFF2-40B4-BE49-F238E27FC236}">
                <a16:creationId xmlns:a16="http://schemas.microsoft.com/office/drawing/2014/main" id="{0E6545D5-921C-FC8F-D45A-3BB680B24EDE}"/>
              </a:ext>
            </a:extLst>
          </p:cNvPr>
          <p:cNvSpPr txBox="1">
            <a:spLocks/>
          </p:cNvSpPr>
          <p:nvPr/>
        </p:nvSpPr>
        <p:spPr>
          <a:xfrm>
            <a:off x="179958" y="0"/>
            <a:ext cx="3186122" cy="5583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900" b="1" kern="1200" dirty="0">
                <a:solidFill>
                  <a:schemeClr val="tx1"/>
                </a:solidFill>
                <a:latin typeface="+mj-lt"/>
                <a:ea typeface="+mj-ea"/>
                <a:cs typeface="+mj-cs"/>
              </a:rPr>
              <a:t>Latest Research on Omega-3 as a Dietary Supplement</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Table Placeholder 2">
            <a:extLst>
              <a:ext uri="{FF2B5EF4-FFF2-40B4-BE49-F238E27FC236}">
                <a16:creationId xmlns:a16="http://schemas.microsoft.com/office/drawing/2014/main" id="{C928E2AA-8FF0-79ED-8BB7-E04DBAF9BEED}"/>
              </a:ext>
            </a:extLst>
          </p:cNvPr>
          <p:cNvGraphicFramePr/>
          <p:nvPr>
            <p:extLst>
              <p:ext uri="{D42A27DB-BD31-4B8C-83A1-F6EECF244321}">
                <p14:modId xmlns:p14="http://schemas.microsoft.com/office/powerpoint/2010/main" val="664412273"/>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05559A6-6DD3-392B-1084-59940D9CE528}"/>
              </a:ext>
            </a:extLst>
          </p:cNvPr>
          <p:cNvSpPr txBox="1"/>
          <p:nvPr/>
        </p:nvSpPr>
        <p:spPr>
          <a:xfrm>
            <a:off x="359917" y="4527223"/>
            <a:ext cx="3186121" cy="1938992"/>
          </a:xfrm>
          <a:prstGeom prst="rect">
            <a:avLst/>
          </a:prstGeom>
          <a:noFill/>
        </p:spPr>
        <p:txBody>
          <a:bodyPr wrap="square">
            <a:spAutoFit/>
          </a:bodyPr>
          <a:lstStyle/>
          <a:p>
            <a:r>
              <a:rPr lang="en-US" sz="1200" dirty="0"/>
              <a:t>University of Gothenburg. "Preterm babies given certain fatty acids have better vision." ScienceDaily. ScienceDaily, 24 August 2023. &lt;www.sciencedaily.com/releases/2023/08/230824111854.htm&gt;.</a:t>
            </a:r>
          </a:p>
          <a:p>
            <a:r>
              <a:rPr lang="en-US" sz="1200" dirty="0"/>
              <a:t>McBurney, a Fellow of the American Society for Nutrition and the Canadian Nutrition Society, will present the findings at NUTRITION 2023, the flagship annual meeting of the American Society for Nutrition held July 22–25 in Boston.</a:t>
            </a:r>
          </a:p>
        </p:txBody>
      </p:sp>
    </p:spTree>
    <p:extLst>
      <p:ext uri="{BB962C8B-B14F-4D97-AF65-F5344CB8AC3E}">
        <p14:creationId xmlns:p14="http://schemas.microsoft.com/office/powerpoint/2010/main" val="362427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
            <a:extLst>
              <a:ext uri="{FF2B5EF4-FFF2-40B4-BE49-F238E27FC236}">
                <a16:creationId xmlns:a16="http://schemas.microsoft.com/office/drawing/2014/main" id="{03194A28-CDBF-85ED-E7B7-CACFD1AE3E00}"/>
              </a:ext>
            </a:extLst>
          </p:cNvPr>
          <p:cNvSpPr txBox="1">
            <a:spLocks/>
          </p:cNvSpPr>
          <p:nvPr/>
        </p:nvSpPr>
        <p:spPr>
          <a:xfrm>
            <a:off x="211505" y="293132"/>
            <a:ext cx="3186123" cy="5583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900" b="1" kern="1200" dirty="0">
                <a:solidFill>
                  <a:schemeClr val="tx1"/>
                </a:solidFill>
                <a:latin typeface="+mj-lt"/>
                <a:ea typeface="+mj-ea"/>
                <a:cs typeface="+mj-cs"/>
              </a:rPr>
              <a:t>Latest Research on Omega-3 as a Dietary Supplement</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Table Placeholder 2">
            <a:extLst>
              <a:ext uri="{FF2B5EF4-FFF2-40B4-BE49-F238E27FC236}">
                <a16:creationId xmlns:a16="http://schemas.microsoft.com/office/drawing/2014/main" id="{32C38341-F88E-77F0-8E92-F2F36E639A62}"/>
              </a:ext>
            </a:extLst>
          </p:cNvPr>
          <p:cNvGraphicFramePr/>
          <p:nvPr>
            <p:extLst>
              <p:ext uri="{D42A27DB-BD31-4B8C-83A1-F6EECF244321}">
                <p14:modId xmlns:p14="http://schemas.microsoft.com/office/powerpoint/2010/main" val="3371688527"/>
              </p:ext>
            </p:extLst>
          </p:nvPr>
        </p:nvGraphicFramePr>
        <p:xfrm>
          <a:off x="3831401" y="1070800"/>
          <a:ext cx="508185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EF5240A-1D73-2DC9-0FF9-C09DD127C09E}"/>
              </a:ext>
            </a:extLst>
          </p:cNvPr>
          <p:cNvSpPr txBox="1"/>
          <p:nvPr/>
        </p:nvSpPr>
        <p:spPr>
          <a:xfrm>
            <a:off x="397375" y="5024636"/>
            <a:ext cx="3000253" cy="1446550"/>
          </a:xfrm>
          <a:prstGeom prst="rect">
            <a:avLst/>
          </a:prstGeom>
          <a:noFill/>
        </p:spPr>
        <p:txBody>
          <a:bodyPr wrap="square">
            <a:spAutoFit/>
          </a:bodyPr>
          <a:lstStyle/>
          <a:p>
            <a:r>
              <a:rPr lang="en-US" sz="1100" dirty="0"/>
              <a:t>J </a:t>
            </a:r>
            <a:r>
              <a:rPr lang="en-US" sz="1100" dirty="0" err="1"/>
              <a:t>Orthop</a:t>
            </a:r>
            <a:r>
              <a:rPr lang="en-US" sz="1100" dirty="0"/>
              <a:t> Surg Res. 2023; 18: 381.</a:t>
            </a:r>
          </a:p>
          <a:p>
            <a:r>
              <a:rPr lang="en-US" sz="1100" dirty="0"/>
              <a:t>Published online 2023 May 24. </a:t>
            </a:r>
            <a:r>
              <a:rPr lang="en-US" sz="1100" dirty="0" err="1"/>
              <a:t>doi</a:t>
            </a:r>
            <a:r>
              <a:rPr lang="en-US" sz="1100" dirty="0"/>
              <a:t>: 10.1186/s13018-023-03855-w</a:t>
            </a:r>
          </a:p>
          <a:p>
            <a:r>
              <a:rPr lang="en-US" sz="1100" dirty="0" err="1"/>
              <a:t>PMCID</a:t>
            </a:r>
            <a:r>
              <a:rPr lang="en-US" sz="1100" dirty="0"/>
              <a:t>: PMC10210278</a:t>
            </a:r>
          </a:p>
          <a:p>
            <a:r>
              <a:rPr lang="en-US" sz="1100" dirty="0" err="1"/>
              <a:t>PMID</a:t>
            </a:r>
            <a:r>
              <a:rPr lang="en-US" sz="1100" dirty="0"/>
              <a:t>: 37226250</a:t>
            </a:r>
          </a:p>
          <a:p>
            <a:r>
              <a:rPr lang="en-US" sz="1100" dirty="0"/>
              <a:t>Effect of omega-3 polyunsaturated fatty acids supplementation for patients with osteoarthritis: a meta-analysis</a:t>
            </a:r>
          </a:p>
        </p:txBody>
      </p:sp>
    </p:spTree>
    <p:extLst>
      <p:ext uri="{BB962C8B-B14F-4D97-AF65-F5344CB8AC3E}">
        <p14:creationId xmlns:p14="http://schemas.microsoft.com/office/powerpoint/2010/main" val="348407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3019-080B-0E0A-4FBB-175FDCFF9134}"/>
              </a:ext>
            </a:extLst>
          </p:cNvPr>
          <p:cNvSpPr>
            <a:spLocks noGrp="1"/>
          </p:cNvSpPr>
          <p:nvPr>
            <p:ph type="title"/>
          </p:nvPr>
        </p:nvSpPr>
        <p:spPr>
          <a:xfrm>
            <a:off x="473231" y="154814"/>
            <a:ext cx="5585738" cy="1513935"/>
          </a:xfrm>
        </p:spPr>
        <p:txBody>
          <a:bodyPr>
            <a:normAutofit fontScale="90000"/>
          </a:bodyPr>
          <a:lstStyle/>
          <a:p>
            <a:pPr>
              <a:lnSpc>
                <a:spcPct val="100000"/>
              </a:lnSpc>
            </a:pPr>
            <a:r>
              <a:rPr lang="en-US" sz="2000" b="1" dirty="0"/>
              <a:t>Could the Benefits of Omega-3’s Be Improved</a:t>
            </a:r>
            <a:br>
              <a:rPr lang="en-US" sz="2000" b="1" dirty="0"/>
            </a:br>
            <a:r>
              <a:rPr lang="en-US" sz="2000" b="1" dirty="0"/>
              <a:t>With- </a:t>
            </a:r>
            <a:br>
              <a:rPr lang="en-US" sz="2000" b="1" dirty="0"/>
            </a:br>
            <a:r>
              <a:rPr lang="en-US" sz="2000" b="1" dirty="0"/>
              <a:t>	Eating More Seafood?</a:t>
            </a:r>
            <a:br>
              <a:rPr lang="en-US" sz="2000" b="1" dirty="0"/>
            </a:br>
            <a:r>
              <a:rPr lang="en-US" sz="2000" b="1" dirty="0"/>
              <a:t>	More Traditional EPA/DHA Supplements?</a:t>
            </a:r>
            <a:br>
              <a:rPr lang="en-US" sz="2000" b="1" dirty="0"/>
            </a:br>
            <a:r>
              <a:rPr lang="en-US" sz="2000" b="1" dirty="0"/>
              <a:t>	Or Better Omega (Whole Fish) Supplements?</a:t>
            </a:r>
          </a:p>
        </p:txBody>
      </p:sp>
      <p:graphicFrame>
        <p:nvGraphicFramePr>
          <p:cNvPr id="14" name="Content Placeholder 2">
            <a:extLst>
              <a:ext uri="{FF2B5EF4-FFF2-40B4-BE49-F238E27FC236}">
                <a16:creationId xmlns:a16="http://schemas.microsoft.com/office/drawing/2014/main" id="{9D5A9C66-DAB4-30BB-5F9C-895DC42720EE}"/>
              </a:ext>
            </a:extLst>
          </p:cNvPr>
          <p:cNvGraphicFramePr>
            <a:graphicFrameLocks noGrp="1"/>
          </p:cNvGraphicFramePr>
          <p:nvPr>
            <p:ph idx="1"/>
          </p:nvPr>
        </p:nvGraphicFramePr>
        <p:xfrm>
          <a:off x="852321" y="2227943"/>
          <a:ext cx="5033221" cy="378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Fish">
            <a:extLst>
              <a:ext uri="{FF2B5EF4-FFF2-40B4-BE49-F238E27FC236}">
                <a16:creationId xmlns:a16="http://schemas.microsoft.com/office/drawing/2014/main" id="{99B00230-0F3F-1B99-6180-C7E9F3B2F2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4964" y="2865141"/>
            <a:ext cx="1143455" cy="1143455"/>
          </a:xfrm>
          <a:prstGeom prst="rect">
            <a:avLst/>
          </a:prstGeom>
        </p:spPr>
      </p:pic>
      <p:sp>
        <p:nvSpPr>
          <p:cNvPr id="5" name="TextBox 4">
            <a:extLst>
              <a:ext uri="{FF2B5EF4-FFF2-40B4-BE49-F238E27FC236}">
                <a16:creationId xmlns:a16="http://schemas.microsoft.com/office/drawing/2014/main" id="{72E72880-B237-4BC6-6303-C55CD7C2C46C}"/>
              </a:ext>
            </a:extLst>
          </p:cNvPr>
          <p:cNvSpPr txBox="1"/>
          <p:nvPr/>
        </p:nvSpPr>
        <p:spPr>
          <a:xfrm>
            <a:off x="283143" y="6114127"/>
            <a:ext cx="6913548" cy="769441"/>
          </a:xfrm>
          <a:prstGeom prst="rect">
            <a:avLst/>
          </a:prstGeom>
          <a:noFill/>
        </p:spPr>
        <p:txBody>
          <a:bodyPr wrap="square">
            <a:spAutoFit/>
          </a:bodyPr>
          <a:lstStyle/>
          <a:p>
            <a:r>
              <a:rPr lang="en-US" sz="1100" dirty="0"/>
              <a:t>From alga to omega; have we reached peak (fish) oil?, Paul R Clayton corresponding author1 and </a:t>
            </a:r>
            <a:r>
              <a:rPr lang="en-US" sz="1100" dirty="0" err="1"/>
              <a:t>Szabolcs</a:t>
            </a:r>
            <a:r>
              <a:rPr lang="en-US" sz="1100" dirty="0"/>
              <a:t> </a:t>
            </a:r>
            <a:r>
              <a:rPr lang="en-US" sz="1100" dirty="0" err="1"/>
              <a:t>Ladi</a:t>
            </a:r>
            <a:r>
              <a:rPr lang="en-US" sz="1100" dirty="0"/>
              <a:t> 2</a:t>
            </a:r>
          </a:p>
          <a:p>
            <a:r>
              <a:rPr lang="en-US" sz="1100" dirty="0"/>
              <a:t>J R Soc Med. 2015 Sep; 108(9): 351–357.</a:t>
            </a:r>
          </a:p>
          <a:p>
            <a:r>
              <a:rPr lang="en-US" sz="1100" dirty="0" err="1"/>
              <a:t>doi</a:t>
            </a:r>
            <a:r>
              <a:rPr lang="en-US" sz="1100" dirty="0"/>
              <a:t>: 10.1177/0141076815599673 </a:t>
            </a:r>
            <a:r>
              <a:rPr lang="en-US" sz="1100" dirty="0" err="1"/>
              <a:t>PMCID</a:t>
            </a:r>
            <a:r>
              <a:rPr lang="en-US" sz="1100" dirty="0"/>
              <a:t>: PMC4582263 </a:t>
            </a:r>
            <a:r>
              <a:rPr lang="en-US" sz="1100" dirty="0" err="1"/>
              <a:t>PMID</a:t>
            </a:r>
            <a:r>
              <a:rPr lang="en-US" sz="1100" dirty="0"/>
              <a:t>: 26359136</a:t>
            </a:r>
          </a:p>
          <a:p>
            <a:endParaRPr lang="en-US" sz="1100" dirty="0"/>
          </a:p>
        </p:txBody>
      </p:sp>
    </p:spTree>
    <p:extLst>
      <p:ext uri="{BB962C8B-B14F-4D97-AF65-F5344CB8AC3E}">
        <p14:creationId xmlns:p14="http://schemas.microsoft.com/office/powerpoint/2010/main" val="1823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AE99F-7682-DC03-4790-7DF36652DE96}"/>
              </a:ext>
            </a:extLst>
          </p:cNvPr>
          <p:cNvSpPr>
            <a:spLocks noGrp="1"/>
          </p:cNvSpPr>
          <p:nvPr>
            <p:ph type="title"/>
          </p:nvPr>
        </p:nvSpPr>
        <p:spPr>
          <a:xfrm>
            <a:off x="630936" y="256032"/>
            <a:ext cx="7879842" cy="1014984"/>
          </a:xfrm>
        </p:spPr>
        <p:txBody>
          <a:bodyPr anchor="b">
            <a:normAutofit/>
          </a:bodyPr>
          <a:lstStyle/>
          <a:p>
            <a:r>
              <a:rPr lang="en-US" b="1" dirty="0"/>
              <a:t>Benefits of Eating Fish</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4A60C1E-8935-5B4F-9E67-28059E4832D0}"/>
              </a:ext>
            </a:extLst>
          </p:cNvPr>
          <p:cNvGraphicFramePr>
            <a:graphicFrameLocks noGrp="1"/>
          </p:cNvGraphicFramePr>
          <p:nvPr>
            <p:ph idx="1"/>
            <p:extLst>
              <p:ext uri="{D42A27DB-BD31-4B8C-83A1-F6EECF244321}">
                <p14:modId xmlns:p14="http://schemas.microsoft.com/office/powerpoint/2010/main" val="2823905291"/>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FB1C0C6-B390-D96E-ABAD-A8DAB9A37B56}"/>
              </a:ext>
            </a:extLst>
          </p:cNvPr>
          <p:cNvPicPr>
            <a:picLocks noChangeAspect="1"/>
          </p:cNvPicPr>
          <p:nvPr/>
        </p:nvPicPr>
        <p:blipFill>
          <a:blip r:embed="rId7"/>
          <a:stretch>
            <a:fillRect/>
          </a:stretch>
        </p:blipFill>
        <p:spPr>
          <a:xfrm>
            <a:off x="871629" y="3903842"/>
            <a:ext cx="402371" cy="402371"/>
          </a:xfrm>
          <a:prstGeom prst="rect">
            <a:avLst/>
          </a:prstGeom>
        </p:spPr>
      </p:pic>
      <p:sp>
        <p:nvSpPr>
          <p:cNvPr id="7" name="TextBox 6">
            <a:extLst>
              <a:ext uri="{FF2B5EF4-FFF2-40B4-BE49-F238E27FC236}">
                <a16:creationId xmlns:a16="http://schemas.microsoft.com/office/drawing/2014/main" id="{5403DA39-8933-52BF-F330-E2D5E01367C4}"/>
              </a:ext>
            </a:extLst>
          </p:cNvPr>
          <p:cNvSpPr txBox="1"/>
          <p:nvPr/>
        </p:nvSpPr>
        <p:spPr>
          <a:xfrm>
            <a:off x="1333482" y="6234100"/>
            <a:ext cx="6755450" cy="646331"/>
          </a:xfrm>
          <a:prstGeom prst="rect">
            <a:avLst/>
          </a:prstGeom>
          <a:noFill/>
        </p:spPr>
        <p:txBody>
          <a:bodyPr wrap="square">
            <a:spAutoFit/>
          </a:bodyPr>
          <a:lstStyle/>
          <a:p>
            <a:r>
              <a:rPr lang="en-US" sz="1200" dirty="0"/>
              <a:t>https://ods.od.nih.gov/factsheets/Omega3FattyAcids-HealthProfessional/#:~:text=Cold%2Dwater%20fatty%20fish%2C%20such%20as%20salmon%2C%20mackerel%2C,composition%20of%20the%20food%20that%20the%20fish</a:t>
            </a:r>
          </a:p>
        </p:txBody>
      </p:sp>
    </p:spTree>
    <p:extLst>
      <p:ext uri="{BB962C8B-B14F-4D97-AF65-F5344CB8AC3E}">
        <p14:creationId xmlns:p14="http://schemas.microsoft.com/office/powerpoint/2010/main" val="279297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F5A5-6C19-B7F2-FA7F-EA57870BC487}"/>
              </a:ext>
            </a:extLst>
          </p:cNvPr>
          <p:cNvSpPr>
            <a:spLocks noGrp="1"/>
          </p:cNvSpPr>
          <p:nvPr>
            <p:ph type="title"/>
          </p:nvPr>
        </p:nvSpPr>
        <p:spPr/>
        <p:txBody>
          <a:bodyPr/>
          <a:lstStyle/>
          <a:p>
            <a:pPr algn="ctr"/>
            <a:r>
              <a:rPr lang="en-US" b="1" dirty="0"/>
              <a:t>Marine Polyphenols (MP) Provide Essential Benefits</a:t>
            </a:r>
          </a:p>
        </p:txBody>
      </p:sp>
      <p:sp>
        <p:nvSpPr>
          <p:cNvPr id="3" name="Content Placeholder 2">
            <a:extLst>
              <a:ext uri="{FF2B5EF4-FFF2-40B4-BE49-F238E27FC236}">
                <a16:creationId xmlns:a16="http://schemas.microsoft.com/office/drawing/2014/main" id="{C566456C-67A6-C82C-5173-EE6AA038B6F6}"/>
              </a:ext>
            </a:extLst>
          </p:cNvPr>
          <p:cNvSpPr>
            <a:spLocks noGrp="1"/>
          </p:cNvSpPr>
          <p:nvPr>
            <p:ph idx="1"/>
          </p:nvPr>
        </p:nvSpPr>
        <p:spPr/>
        <p:txBody>
          <a:bodyPr/>
          <a:lstStyle/>
          <a:p>
            <a:r>
              <a:rPr lang="en-US" dirty="0"/>
              <a:t>The case for Marine polyphenols (MP) which are a group of bioactive compounds that are found in a wide variety of marine organisms, including algae, fish and crustaceans. </a:t>
            </a:r>
          </a:p>
          <a:p>
            <a:r>
              <a:rPr lang="en-US" dirty="0"/>
              <a:t>These compounds are characterized by the presence of multiple hydroxyl groups (-OH) in their molecular structures, which give them antioxidant and anti-inflammatory properties</a:t>
            </a:r>
          </a:p>
          <a:p>
            <a:r>
              <a:rPr lang="en-US" dirty="0"/>
              <a:t>MP also include - flavonoids, phenolic acids, tannins, lignans and stilbenes</a:t>
            </a:r>
          </a:p>
        </p:txBody>
      </p:sp>
      <p:pic>
        <p:nvPicPr>
          <p:cNvPr id="4" name="Picture 3">
            <a:extLst>
              <a:ext uri="{FF2B5EF4-FFF2-40B4-BE49-F238E27FC236}">
                <a16:creationId xmlns:a16="http://schemas.microsoft.com/office/drawing/2014/main" id="{20F13E5C-5E9D-850D-FB15-BA8B2BCCC2DE}"/>
              </a:ext>
            </a:extLst>
          </p:cNvPr>
          <p:cNvPicPr>
            <a:picLocks noChangeAspect="1"/>
          </p:cNvPicPr>
          <p:nvPr/>
        </p:nvPicPr>
        <p:blipFill>
          <a:blip r:embed="rId2"/>
          <a:stretch>
            <a:fillRect/>
          </a:stretch>
        </p:blipFill>
        <p:spPr>
          <a:xfrm>
            <a:off x="1112220" y="6176963"/>
            <a:ext cx="6919560" cy="774259"/>
          </a:xfrm>
          <a:prstGeom prst="rect">
            <a:avLst/>
          </a:prstGeom>
        </p:spPr>
      </p:pic>
    </p:spTree>
    <p:extLst>
      <p:ext uri="{BB962C8B-B14F-4D97-AF65-F5344CB8AC3E}">
        <p14:creationId xmlns:p14="http://schemas.microsoft.com/office/powerpoint/2010/main" val="174194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D7B32-6D66-5E1B-A7F2-1C1034FFA213}"/>
              </a:ext>
            </a:extLst>
          </p:cNvPr>
          <p:cNvSpPr>
            <a:spLocks noGrp="1"/>
          </p:cNvSpPr>
          <p:nvPr>
            <p:ph idx="1"/>
          </p:nvPr>
        </p:nvSpPr>
        <p:spPr>
          <a:xfrm>
            <a:off x="560284" y="222190"/>
            <a:ext cx="7886700" cy="6725541"/>
          </a:xfrm>
        </p:spPr>
        <p:txBody>
          <a:bodyPr>
            <a:normAutofit fontScale="32500" lnSpcReduction="20000"/>
          </a:bodyPr>
          <a:lstStyle/>
          <a:p>
            <a:pPr marL="0" indent="0">
              <a:lnSpc>
                <a:spcPct val="120000"/>
              </a:lnSpc>
              <a:spcBef>
                <a:spcPts val="0"/>
              </a:spcBef>
              <a:buNone/>
            </a:pPr>
            <a:r>
              <a:rPr lang="en-US" sz="3700" b="1" dirty="0"/>
              <a:t>REFERENCES:</a:t>
            </a:r>
          </a:p>
          <a:p>
            <a:pPr marL="0" indent="0">
              <a:lnSpc>
                <a:spcPct val="120000"/>
              </a:lnSpc>
              <a:spcBef>
                <a:spcPts val="0"/>
              </a:spcBef>
              <a:buNone/>
            </a:pPr>
            <a:r>
              <a:rPr lang="en-US" sz="3700" dirty="0"/>
              <a:t>1.	From alga to omega; have we reached peak (fish) </a:t>
            </a:r>
            <a:r>
              <a:rPr lang="en-US" sz="3700" dirty="0" err="1"/>
              <a:t>oil?Paul</a:t>
            </a:r>
            <a:r>
              <a:rPr lang="en-US" sz="3700" dirty="0"/>
              <a:t> R Clayton corresponding author1 and </a:t>
            </a:r>
            <a:r>
              <a:rPr lang="en-US" sz="3700" dirty="0" err="1"/>
              <a:t>Szabolcs</a:t>
            </a:r>
            <a:r>
              <a:rPr lang="en-US" sz="3700" dirty="0"/>
              <a:t> </a:t>
            </a:r>
            <a:r>
              <a:rPr lang="en-US" sz="3700" dirty="0" err="1"/>
              <a:t>Ladi</a:t>
            </a:r>
            <a:r>
              <a:rPr lang="en-US" sz="3700" dirty="0"/>
              <a:t> 2J R Soc Med. 2015 Sep; 108(9): 351–357.doi: 10.1177/0141076815599673PMCID: PMC4582263PMID: 26359136</a:t>
            </a:r>
          </a:p>
          <a:p>
            <a:pPr marL="0" indent="0">
              <a:lnSpc>
                <a:spcPct val="120000"/>
              </a:lnSpc>
              <a:spcBef>
                <a:spcPts val="0"/>
              </a:spcBef>
              <a:buNone/>
            </a:pPr>
            <a:r>
              <a:rPr lang="en-US" sz="3700" dirty="0"/>
              <a:t>2.	Effect of omega-3 polyunsaturated fatty acids supplementation for patients with osteoarthritis: a meta-analysis J </a:t>
            </a:r>
            <a:r>
              <a:rPr lang="en-US" sz="3700" dirty="0" err="1"/>
              <a:t>Orthop</a:t>
            </a:r>
            <a:r>
              <a:rPr lang="en-US" sz="3700" dirty="0"/>
              <a:t> Surg Res. 2023; 18: 381. Published online 2023 May 24. </a:t>
            </a:r>
            <a:r>
              <a:rPr lang="en-US" sz="3700" dirty="0" err="1"/>
              <a:t>doi</a:t>
            </a:r>
            <a:r>
              <a:rPr lang="en-US" sz="3700" dirty="0"/>
              <a:t>: 10.1186/s13018-023-03855-w </a:t>
            </a:r>
            <a:r>
              <a:rPr lang="en-US" sz="3700" dirty="0" err="1"/>
              <a:t>PMCID</a:t>
            </a:r>
            <a:r>
              <a:rPr lang="en-US" sz="3700" dirty="0"/>
              <a:t>: PMC10210278PMID: 37226250</a:t>
            </a:r>
          </a:p>
          <a:p>
            <a:pPr marL="0" indent="0">
              <a:lnSpc>
                <a:spcPct val="120000"/>
              </a:lnSpc>
              <a:spcBef>
                <a:spcPts val="0"/>
              </a:spcBef>
              <a:buNone/>
            </a:pPr>
            <a:r>
              <a:rPr lang="en-US" sz="3700" dirty="0"/>
              <a:t>3.	University of Gothenburg. "Preterm babies given certain fatty acids have better vision." ScienceDaily. ScienceDaily, 24 August 2023. &lt;www.sciencedaily.com/releases/2023/08/230824111854.htm&gt;.</a:t>
            </a:r>
          </a:p>
          <a:p>
            <a:pPr marL="0" indent="0">
              <a:lnSpc>
                <a:spcPct val="120000"/>
              </a:lnSpc>
              <a:spcBef>
                <a:spcPts val="0"/>
              </a:spcBef>
              <a:buNone/>
            </a:pPr>
            <a:r>
              <a:rPr lang="en-US" sz="3700" dirty="0"/>
              <a:t>4.	McBurney, a Fellow of the American Society for Nutrition and the Canadian Nutrition Society, will present the findings at NUTRITION 2023, the flagship annual meeting of the American Society for Nutrition held July 22–25 in Boston.</a:t>
            </a:r>
          </a:p>
          <a:p>
            <a:pPr marL="0" indent="0">
              <a:lnSpc>
                <a:spcPct val="120000"/>
              </a:lnSpc>
              <a:spcBef>
                <a:spcPts val="0"/>
              </a:spcBef>
              <a:buNone/>
            </a:pPr>
            <a:r>
              <a:rPr lang="en-US" sz="3700" dirty="0"/>
              <a:t>5.	Investigating associations of omega-3 fatty acids, lung function decline, and airway obstruction. Am J Respir Crit Care Med. 2023; </a:t>
            </a:r>
            <a:r>
              <a:rPr lang="en-US" sz="3700" dirty="0" err="1"/>
              <a:t>doi</a:t>
            </a:r>
            <a:r>
              <a:rPr lang="en-US" sz="3700" dirty="0"/>
              <a:t>: 10.1164/rccm.202301-0074OC</a:t>
            </a:r>
          </a:p>
          <a:p>
            <a:pPr marL="0" indent="0">
              <a:lnSpc>
                <a:spcPct val="120000"/>
              </a:lnSpc>
              <a:spcBef>
                <a:spcPts val="0"/>
              </a:spcBef>
              <a:buNone/>
            </a:pPr>
            <a:r>
              <a:rPr lang="en-US" sz="3700" dirty="0"/>
              <a:t>6.	Recent Clinical Trials Shed New Light on the Cardiovascular Benefits of Omega-3 Fatty Acids Methodist </a:t>
            </a:r>
            <a:r>
              <a:rPr lang="en-US" sz="3700" dirty="0" err="1"/>
              <a:t>Debakey</a:t>
            </a:r>
            <a:r>
              <a:rPr lang="en-US" sz="3700" dirty="0"/>
              <a:t> Cardiovasc J. 2019 Jul-Sep; 15(3): 171–178. </a:t>
            </a:r>
            <a:r>
              <a:rPr lang="en-US" sz="3700" dirty="0" err="1"/>
              <a:t>doi</a:t>
            </a:r>
            <a:r>
              <a:rPr lang="en-US" sz="3700" dirty="0"/>
              <a:t>: 10.14797/mdcj-15-3-171 </a:t>
            </a:r>
            <a:r>
              <a:rPr lang="en-US" sz="3700" dirty="0" err="1"/>
              <a:t>PMCID</a:t>
            </a:r>
            <a:r>
              <a:rPr lang="en-US" sz="3700" dirty="0"/>
              <a:t>: PMC6822654 </a:t>
            </a:r>
            <a:r>
              <a:rPr lang="en-US" sz="3700" dirty="0" err="1"/>
              <a:t>PMID</a:t>
            </a:r>
            <a:r>
              <a:rPr lang="en-US" sz="3700" dirty="0"/>
              <a:t>: 31687095</a:t>
            </a:r>
          </a:p>
          <a:p>
            <a:pPr marL="0" indent="0">
              <a:lnSpc>
                <a:spcPct val="120000"/>
              </a:lnSpc>
              <a:spcBef>
                <a:spcPts val="0"/>
              </a:spcBef>
              <a:buNone/>
            </a:pPr>
            <a:r>
              <a:rPr lang="en-US" sz="3700" dirty="0"/>
              <a:t>7.	Omega-3 supplementation alters mitochondrial membrane composition and respiration kinetics in human skeletal muscle J Physiol. 2014 Mar 15; 592(Pt 6): 1341–1352. Published online 2014 Feb 13. </a:t>
            </a:r>
            <a:r>
              <a:rPr lang="en-US" sz="3700" dirty="0" err="1"/>
              <a:t>doi</a:t>
            </a:r>
            <a:r>
              <a:rPr lang="en-US" sz="3700" dirty="0"/>
              <a:t>: 10.1113/jphysiol.2013.267336 </a:t>
            </a:r>
            <a:r>
              <a:rPr lang="en-US" sz="3700" dirty="0" err="1"/>
              <a:t>PMCID</a:t>
            </a:r>
            <a:r>
              <a:rPr lang="en-US" sz="3700" dirty="0"/>
              <a:t>: PMC3961091</a:t>
            </a:r>
          </a:p>
          <a:p>
            <a:pPr marL="0" indent="0">
              <a:lnSpc>
                <a:spcPct val="120000"/>
              </a:lnSpc>
              <a:spcBef>
                <a:spcPts val="0"/>
              </a:spcBef>
              <a:buNone/>
            </a:pPr>
            <a:r>
              <a:rPr lang="en-US" sz="3700" dirty="0" err="1"/>
              <a:t>PMID</a:t>
            </a:r>
            <a:r>
              <a:rPr lang="en-US" sz="3700" dirty="0"/>
              <a:t>: 24396061</a:t>
            </a:r>
          </a:p>
          <a:p>
            <a:pPr marL="0" indent="0">
              <a:lnSpc>
                <a:spcPct val="120000"/>
              </a:lnSpc>
              <a:spcBef>
                <a:spcPts val="0"/>
              </a:spcBef>
              <a:buNone/>
            </a:pPr>
            <a:r>
              <a:rPr lang="en-US" sz="3700" dirty="0"/>
              <a:t>8.	https://www.nutraceuticalsworld.com/contents/view_breaking-news/2021-05-27/study-finds-most-us-adults-have-low-blood-serum-levels-of-omega-3s/#:~:text=A%20study%20published%20in%20the,the%20high%20cardiovascular%20risk%20category.</a:t>
            </a:r>
          </a:p>
          <a:p>
            <a:pPr marL="0" indent="0">
              <a:lnSpc>
                <a:spcPct val="120000"/>
              </a:lnSpc>
              <a:spcBef>
                <a:spcPts val="0"/>
              </a:spcBef>
              <a:buNone/>
            </a:pPr>
            <a:r>
              <a:rPr lang="en-US" sz="3700" dirty="0"/>
              <a:t>9.	https://my.clevelandclinic.org/health/articles/17290-omega-3-fatty-acids</a:t>
            </a:r>
          </a:p>
          <a:p>
            <a:pPr marL="0" indent="0">
              <a:lnSpc>
                <a:spcPct val="120000"/>
              </a:lnSpc>
              <a:spcBef>
                <a:spcPts val="0"/>
              </a:spcBef>
              <a:buNone/>
            </a:pPr>
            <a:r>
              <a:rPr lang="en-US" sz="3700" dirty="0"/>
              <a:t>10.	https://www.weforum.org/agenda/2022/11/chart-shows-countries-consume-fish-food-security/</a:t>
            </a:r>
          </a:p>
          <a:p>
            <a:pPr marL="0" indent="0">
              <a:lnSpc>
                <a:spcPct val="120000"/>
              </a:lnSpc>
              <a:spcBef>
                <a:spcPts val="0"/>
              </a:spcBef>
              <a:buNone/>
            </a:pPr>
            <a:r>
              <a:rPr lang="en-US" sz="3700" dirty="0"/>
              <a:t>11.	https://ourworldindata.org/grapher/per-capita-meat-consumption-by-type-kilograms-per-year?country=OWID_WRL~USA</a:t>
            </a:r>
          </a:p>
          <a:p>
            <a:pPr marL="0" indent="0">
              <a:lnSpc>
                <a:spcPct val="120000"/>
              </a:lnSpc>
              <a:spcBef>
                <a:spcPts val="0"/>
              </a:spcBef>
              <a:buNone/>
            </a:pPr>
            <a:r>
              <a:rPr lang="en-US" sz="3700" dirty="0"/>
              <a:t>12.	https://www.seafoodsource.com/news/foodservice-retail/americans-consumed-a-record-amount-of-seafood-in-2021</a:t>
            </a:r>
          </a:p>
          <a:p>
            <a:pPr marL="0" indent="0">
              <a:lnSpc>
                <a:spcPct val="120000"/>
              </a:lnSpc>
              <a:spcBef>
                <a:spcPts val="0"/>
              </a:spcBef>
              <a:buNone/>
            </a:pPr>
            <a:r>
              <a:rPr lang="en-US" sz="3700" dirty="0"/>
              <a:t>13.	https://www.nccih.nih.gov/health/omega3-supplements-in-depth</a:t>
            </a:r>
          </a:p>
          <a:p>
            <a:pPr marL="0" indent="0">
              <a:lnSpc>
                <a:spcPct val="120000"/>
              </a:lnSpc>
              <a:spcBef>
                <a:spcPts val="0"/>
              </a:spcBef>
              <a:buNone/>
            </a:pPr>
            <a:r>
              <a:rPr lang="en-US" sz="3700" dirty="0"/>
              <a:t>14.	https://www.fda.gov/food/consumers/advice-about-eating-fish</a:t>
            </a:r>
          </a:p>
          <a:p>
            <a:pPr marL="0" indent="0">
              <a:lnSpc>
                <a:spcPct val="120000"/>
              </a:lnSpc>
              <a:spcBef>
                <a:spcPts val="0"/>
              </a:spcBef>
              <a:buNone/>
            </a:pPr>
            <a:r>
              <a:rPr lang="en-US" sz="3700" dirty="0"/>
              <a:t>15.	https://www.fda.gov/food/environmental-contaminants-food/fdaepa-2004-advice-what-you-need-know-about-mercury-fish-and-shellfish</a:t>
            </a:r>
          </a:p>
          <a:p>
            <a:pPr marL="0" indent="0">
              <a:lnSpc>
                <a:spcPct val="120000"/>
              </a:lnSpc>
              <a:spcBef>
                <a:spcPts val="0"/>
              </a:spcBef>
              <a:buNone/>
            </a:pPr>
            <a:r>
              <a:rPr lang="en-US" sz="3700" dirty="0"/>
              <a:t>16.	https://ods.od.nih.gov/factsheets/Omega3FattyAcids-HealthProfessional/#:~:text=Cold%2Dwater%20fatty%20fish%2C%20such%20as%20salmon%2C%20mackerel%2C,composition%20of%20the%20food%20that%20the%20fish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351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AE99F-7682-DC03-4790-7DF36652DE96}"/>
              </a:ext>
            </a:extLst>
          </p:cNvPr>
          <p:cNvSpPr>
            <a:spLocks noGrp="1"/>
          </p:cNvSpPr>
          <p:nvPr>
            <p:ph type="title"/>
          </p:nvPr>
        </p:nvSpPr>
        <p:spPr>
          <a:xfrm>
            <a:off x="630936" y="256032"/>
            <a:ext cx="7879842" cy="1014984"/>
          </a:xfrm>
        </p:spPr>
        <p:txBody>
          <a:bodyPr anchor="b">
            <a:normAutofit/>
          </a:bodyPr>
          <a:lstStyle/>
          <a:p>
            <a:r>
              <a:rPr lang="en-US" b="1" dirty="0"/>
              <a:t>Considerations of Eating Fish</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CE4532A-3C9E-4A60-CDF4-24BA98DD00EC}"/>
              </a:ext>
            </a:extLst>
          </p:cNvPr>
          <p:cNvGraphicFramePr>
            <a:graphicFrameLocks noGrp="1"/>
          </p:cNvGraphicFramePr>
          <p:nvPr>
            <p:ph idx="1"/>
            <p:extLst>
              <p:ext uri="{D42A27DB-BD31-4B8C-83A1-F6EECF244321}">
                <p14:modId xmlns:p14="http://schemas.microsoft.com/office/powerpoint/2010/main" val="2386204834"/>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9EA196-0AA8-B471-1E13-FE16D1E255C3}"/>
              </a:ext>
            </a:extLst>
          </p:cNvPr>
          <p:cNvSpPr txBox="1"/>
          <p:nvPr/>
        </p:nvSpPr>
        <p:spPr>
          <a:xfrm>
            <a:off x="186955" y="6293895"/>
            <a:ext cx="8763712" cy="276999"/>
          </a:xfrm>
          <a:prstGeom prst="rect">
            <a:avLst/>
          </a:prstGeom>
          <a:noFill/>
        </p:spPr>
        <p:txBody>
          <a:bodyPr wrap="square">
            <a:spAutoFit/>
          </a:bodyPr>
          <a:lstStyle/>
          <a:p>
            <a:r>
              <a:rPr lang="en-US" sz="1200" dirty="0"/>
              <a:t>https://www.fda.gov/food/environmental-contaminants-food/fdaepa-2004-advice-what-you-need-know-about-mercury-fish-and-shellfish</a:t>
            </a:r>
          </a:p>
        </p:txBody>
      </p:sp>
    </p:spTree>
    <p:extLst>
      <p:ext uri="{BB962C8B-B14F-4D97-AF65-F5344CB8AC3E}">
        <p14:creationId xmlns:p14="http://schemas.microsoft.com/office/powerpoint/2010/main" val="56223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DF899-84E4-173C-CA59-200D487C8B0D}"/>
              </a:ext>
            </a:extLst>
          </p:cNvPr>
          <p:cNvSpPr>
            <a:spLocks noGrp="1"/>
          </p:cNvSpPr>
          <p:nvPr>
            <p:ph type="title"/>
          </p:nvPr>
        </p:nvSpPr>
        <p:spPr>
          <a:xfrm>
            <a:off x="630936" y="256032"/>
            <a:ext cx="7879842" cy="1014984"/>
          </a:xfrm>
        </p:spPr>
        <p:txBody>
          <a:bodyPr anchor="b">
            <a:normAutofit/>
          </a:bodyPr>
          <a:lstStyle/>
          <a:p>
            <a:r>
              <a:rPr lang="en-US" sz="4100" b="1"/>
              <a:t>Fish and Omega-3 as a Health Food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0C5D816-228B-FC18-B5E9-CBC47551A004}"/>
              </a:ext>
            </a:extLst>
          </p:cNvPr>
          <p:cNvGraphicFramePr>
            <a:graphicFrameLocks noGrp="1"/>
          </p:cNvGraphicFramePr>
          <p:nvPr>
            <p:ph idx="1"/>
            <p:extLst>
              <p:ext uri="{D42A27DB-BD31-4B8C-83A1-F6EECF244321}">
                <p14:modId xmlns:p14="http://schemas.microsoft.com/office/powerpoint/2010/main" val="3983581660"/>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C0A8085-09C4-0D51-B062-B527705119BB}"/>
              </a:ext>
            </a:extLst>
          </p:cNvPr>
          <p:cNvSpPr txBox="1"/>
          <p:nvPr/>
        </p:nvSpPr>
        <p:spPr>
          <a:xfrm>
            <a:off x="1645065" y="6016897"/>
            <a:ext cx="6224778" cy="369332"/>
          </a:xfrm>
          <a:prstGeom prst="rect">
            <a:avLst/>
          </a:prstGeom>
          <a:noFill/>
        </p:spPr>
        <p:txBody>
          <a:bodyPr wrap="square">
            <a:spAutoFit/>
          </a:bodyPr>
          <a:lstStyle/>
          <a:p>
            <a:r>
              <a:rPr lang="en-US" dirty="0"/>
              <a:t>https://www.fda.gov/food/consumers/advice-about-eating-fish</a:t>
            </a:r>
          </a:p>
        </p:txBody>
      </p:sp>
    </p:spTree>
    <p:extLst>
      <p:ext uri="{BB962C8B-B14F-4D97-AF65-F5344CB8AC3E}">
        <p14:creationId xmlns:p14="http://schemas.microsoft.com/office/powerpoint/2010/main" val="122968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6EDDA-D6D7-6E52-7999-B54FE2685C54}"/>
              </a:ext>
            </a:extLst>
          </p:cNvPr>
          <p:cNvSpPr>
            <a:spLocks noGrp="1"/>
          </p:cNvSpPr>
          <p:nvPr>
            <p:ph type="title"/>
          </p:nvPr>
        </p:nvSpPr>
        <p:spPr>
          <a:xfrm>
            <a:off x="3429000" y="601744"/>
            <a:ext cx="5086350" cy="1338696"/>
          </a:xfrm>
        </p:spPr>
        <p:txBody>
          <a:bodyPr>
            <a:normAutofit/>
          </a:bodyPr>
          <a:lstStyle/>
          <a:p>
            <a:r>
              <a:rPr lang="en-US" b="1" dirty="0"/>
              <a:t>Omega-3 As a Dietary Supplement</a:t>
            </a:r>
          </a:p>
        </p:txBody>
      </p:sp>
      <p:pic>
        <p:nvPicPr>
          <p:cNvPr id="5" name="Picture 4" descr="Yellow dots on blue">
            <a:extLst>
              <a:ext uri="{FF2B5EF4-FFF2-40B4-BE49-F238E27FC236}">
                <a16:creationId xmlns:a16="http://schemas.microsoft.com/office/drawing/2014/main" id="{6279DCBD-16A2-0A1E-6761-310D6BF87DD5}"/>
              </a:ext>
            </a:extLst>
          </p:cNvPr>
          <p:cNvPicPr>
            <a:picLocks noChangeAspect="1"/>
          </p:cNvPicPr>
          <p:nvPr/>
        </p:nvPicPr>
        <p:blipFill>
          <a:blip r:embed="rId2"/>
          <a:srcRect l="36562" r="36234"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D4F55CE0-2B5D-E52C-BF4A-FF3DD25CE899}"/>
              </a:ext>
            </a:extLst>
          </p:cNvPr>
          <p:cNvSpPr>
            <a:spLocks noGrp="1"/>
          </p:cNvSpPr>
          <p:nvPr>
            <p:ph idx="1"/>
          </p:nvPr>
        </p:nvSpPr>
        <p:spPr>
          <a:xfrm>
            <a:off x="3429000" y="2201958"/>
            <a:ext cx="5086350" cy="3900730"/>
          </a:xfrm>
        </p:spPr>
        <p:txBody>
          <a:bodyPr anchor="t">
            <a:normAutofit fontScale="92500"/>
          </a:bodyPr>
          <a:lstStyle/>
          <a:p>
            <a:r>
              <a:rPr lang="en-US" sz="2400" dirty="0"/>
              <a:t>According to a 2018 </a:t>
            </a:r>
            <a:r>
              <a:rPr lang="en-US" sz="2400" dirty="0" err="1"/>
              <a:t>NCCIH</a:t>
            </a:r>
            <a:r>
              <a:rPr lang="en-US" sz="2400" dirty="0"/>
              <a:t> survey, </a:t>
            </a:r>
            <a:r>
              <a:rPr lang="en-US" sz="2400" b="1" dirty="0"/>
              <a:t>7.8% of US adults and 1.1% of children ages 4–17 </a:t>
            </a:r>
            <a:r>
              <a:rPr lang="en-US" sz="2400" dirty="0"/>
              <a:t>had taken a fish oil supplement in the previous 30 days. </a:t>
            </a:r>
          </a:p>
          <a:p>
            <a:r>
              <a:rPr lang="en-US" sz="2400" dirty="0"/>
              <a:t>A 2019 AARP article states that 10% of Americans take fish oil supplements </a:t>
            </a:r>
            <a:r>
              <a:rPr lang="en-US" sz="2400" b="1" dirty="0"/>
              <a:t>to support their heart health. </a:t>
            </a:r>
          </a:p>
          <a:p>
            <a:r>
              <a:rPr lang="en-US" sz="2400" dirty="0"/>
              <a:t>A 2024 CNN article says that </a:t>
            </a:r>
            <a:r>
              <a:rPr lang="en-US" sz="2400" b="1" dirty="0"/>
              <a:t>20% of adults over 60 in the US frequently take fish oil </a:t>
            </a:r>
            <a:r>
              <a:rPr lang="en-US" sz="2400" dirty="0"/>
              <a:t>supplements for the same reason</a:t>
            </a:r>
          </a:p>
        </p:txBody>
      </p:sp>
      <p:sp>
        <p:nvSpPr>
          <p:cNvPr id="6" name="TextBox 5">
            <a:extLst>
              <a:ext uri="{FF2B5EF4-FFF2-40B4-BE49-F238E27FC236}">
                <a16:creationId xmlns:a16="http://schemas.microsoft.com/office/drawing/2014/main" id="{008FD758-9BD2-88FB-6C46-5F2FCF07E6B3}"/>
              </a:ext>
            </a:extLst>
          </p:cNvPr>
          <p:cNvSpPr txBox="1"/>
          <p:nvPr/>
        </p:nvSpPr>
        <p:spPr>
          <a:xfrm>
            <a:off x="3440598" y="6056429"/>
            <a:ext cx="5086350" cy="307777"/>
          </a:xfrm>
          <a:prstGeom prst="rect">
            <a:avLst/>
          </a:prstGeom>
          <a:noFill/>
        </p:spPr>
        <p:txBody>
          <a:bodyPr wrap="square">
            <a:spAutoFit/>
          </a:bodyPr>
          <a:lstStyle/>
          <a:p>
            <a:r>
              <a:rPr lang="en-US" sz="1400" dirty="0"/>
              <a:t>https://www.nccih.nih.gov/health/omega3-supplements-in-depth</a:t>
            </a:r>
          </a:p>
        </p:txBody>
      </p:sp>
    </p:spTree>
    <p:extLst>
      <p:ext uri="{BB962C8B-B14F-4D97-AF65-F5344CB8AC3E}">
        <p14:creationId xmlns:p14="http://schemas.microsoft.com/office/powerpoint/2010/main" val="393464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02D-7CA2-07E9-0CD2-75C7B19075A1}"/>
              </a:ext>
            </a:extLst>
          </p:cNvPr>
          <p:cNvSpPr>
            <a:spLocks noGrp="1"/>
          </p:cNvSpPr>
          <p:nvPr>
            <p:ph type="title"/>
          </p:nvPr>
        </p:nvSpPr>
        <p:spPr>
          <a:xfrm>
            <a:off x="1507752" y="0"/>
            <a:ext cx="3064248" cy="1402470"/>
          </a:xfrm>
        </p:spPr>
        <p:txBody>
          <a:bodyPr anchor="t">
            <a:normAutofit/>
          </a:bodyPr>
          <a:lstStyle/>
          <a:p>
            <a:pPr algn="r"/>
            <a:r>
              <a:rPr lang="en-US" sz="2800" b="1" dirty="0"/>
              <a:t>Typical Americans Seafood Consumption</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3DE6D-DE00-80AE-83C3-D69F173B91B1}"/>
              </a:ext>
            </a:extLst>
          </p:cNvPr>
          <p:cNvSpPr>
            <a:spLocks noGrp="1"/>
          </p:cNvSpPr>
          <p:nvPr>
            <p:ph idx="1"/>
          </p:nvPr>
        </p:nvSpPr>
        <p:spPr>
          <a:xfrm>
            <a:off x="316194" y="1333145"/>
            <a:ext cx="4674550" cy="5400941"/>
          </a:xfrm>
        </p:spPr>
        <p:txBody>
          <a:bodyPr>
            <a:normAutofit/>
          </a:bodyPr>
          <a:lstStyle/>
          <a:p>
            <a:pPr marL="0" indent="0">
              <a:buNone/>
            </a:pPr>
            <a:r>
              <a:rPr lang="en-US" sz="2000" b="1" dirty="0"/>
              <a:t>Popular Seafood Choices in the US:</a:t>
            </a:r>
            <a:endParaRPr lang="en-US" sz="2000" dirty="0"/>
          </a:p>
          <a:p>
            <a:r>
              <a:rPr lang="en-US" sz="2000" b="0" dirty="0">
                <a:effectLst/>
              </a:rPr>
              <a:t>In 2021, Americans ate a record </a:t>
            </a:r>
            <a:r>
              <a:rPr lang="en-US" sz="2000" b="1" dirty="0">
                <a:effectLst/>
              </a:rPr>
              <a:t>20.5 pounds (9.3 kg) of seafood per person</a:t>
            </a:r>
            <a:r>
              <a:rPr lang="en-US" sz="2000" b="0" dirty="0">
                <a:effectLst/>
              </a:rPr>
              <a:t>, which was a 1.5 pound increase from 2020. </a:t>
            </a:r>
          </a:p>
          <a:p>
            <a:r>
              <a:rPr lang="en-US" sz="2000" b="0" dirty="0">
                <a:effectLst/>
              </a:rPr>
              <a:t>This includes finfish and shellfish. </a:t>
            </a:r>
          </a:p>
          <a:p>
            <a:r>
              <a:rPr lang="en-US" sz="2000" b="0" dirty="0">
                <a:effectLst/>
              </a:rPr>
              <a:t>The most popular types of seafood in 2021 were:</a:t>
            </a:r>
          </a:p>
          <a:p>
            <a:pPr lvl="1"/>
            <a:r>
              <a:rPr lang="en-US" sz="2000" dirty="0">
                <a:effectLst/>
              </a:rPr>
              <a:t>Shrimp: 5.9 pounds per person</a:t>
            </a:r>
          </a:p>
          <a:p>
            <a:pPr lvl="1"/>
            <a:r>
              <a:rPr lang="en-US" sz="2000" dirty="0">
                <a:effectLst/>
              </a:rPr>
              <a:t>Salmon: 3.38 pounds per capita</a:t>
            </a:r>
          </a:p>
          <a:p>
            <a:pPr lvl="1"/>
            <a:r>
              <a:rPr lang="en-US" sz="2000" b="0" i="0" dirty="0">
                <a:effectLst/>
                <a:highlight>
                  <a:srgbClr val="FFFFFF"/>
                </a:highlight>
              </a:rPr>
              <a:t>Canned tuna: 1.90 pounds per capita </a:t>
            </a:r>
          </a:p>
          <a:p>
            <a:pPr lvl="1"/>
            <a:r>
              <a:rPr lang="en-US" sz="2000" b="0" i="0" dirty="0">
                <a:effectLst/>
                <a:highlight>
                  <a:srgbClr val="FFFFFF"/>
                </a:highlight>
              </a:rPr>
              <a:t>Other Options: Tilapia, Alaska pollock, cod, crab, catfish, pangasius, and scallops round out the top 10 list, collectively making up 4.4 pounds per person.</a:t>
            </a:r>
          </a:p>
        </p:txBody>
      </p:sp>
      <p:pic>
        <p:nvPicPr>
          <p:cNvPr id="5" name="Picture 4" descr="Directly above shot of fish and potatoes on a barbecue grill">
            <a:extLst>
              <a:ext uri="{FF2B5EF4-FFF2-40B4-BE49-F238E27FC236}">
                <a16:creationId xmlns:a16="http://schemas.microsoft.com/office/drawing/2014/main" id="{94EB5039-0015-2F28-7C30-9A3656796924}"/>
              </a:ext>
            </a:extLst>
          </p:cNvPr>
          <p:cNvPicPr>
            <a:picLocks noChangeAspect="1"/>
          </p:cNvPicPr>
          <p:nvPr/>
        </p:nvPicPr>
        <p:blipFill>
          <a:blip r:embed="rId2"/>
          <a:srcRect l="28306" r="15541" b="1"/>
          <a:stretch/>
        </p:blipFill>
        <p:spPr>
          <a:xfrm>
            <a:off x="5204388" y="10"/>
            <a:ext cx="3939611" cy="6857990"/>
          </a:xfrm>
          <a:prstGeom prst="rect">
            <a:avLst/>
          </a:prstGeom>
        </p:spPr>
      </p:pic>
      <p:sp>
        <p:nvSpPr>
          <p:cNvPr id="6" name="TextBox 5">
            <a:extLst>
              <a:ext uri="{FF2B5EF4-FFF2-40B4-BE49-F238E27FC236}">
                <a16:creationId xmlns:a16="http://schemas.microsoft.com/office/drawing/2014/main" id="{FD62A391-9BA5-5932-0AF7-AC6EB25898BF}"/>
              </a:ext>
            </a:extLst>
          </p:cNvPr>
          <p:cNvSpPr txBox="1"/>
          <p:nvPr/>
        </p:nvSpPr>
        <p:spPr>
          <a:xfrm>
            <a:off x="0" y="0"/>
            <a:ext cx="1901439"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https://www.seafoodsource.com/news/foodservice-retail/americans-consumed-a-record-amount-of-seafood-in-2021</a:t>
            </a:r>
          </a:p>
        </p:txBody>
      </p:sp>
    </p:spTree>
    <p:extLst>
      <p:ext uri="{BB962C8B-B14F-4D97-AF65-F5344CB8AC3E}">
        <p14:creationId xmlns:p14="http://schemas.microsoft.com/office/powerpoint/2010/main" val="228125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326C8E-44F9-E990-52CF-B1ECCC2E3D28}"/>
              </a:ext>
            </a:extLst>
          </p:cNvPr>
          <p:cNvSpPr>
            <a:spLocks noGrp="1"/>
          </p:cNvSpPr>
          <p:nvPr>
            <p:ph type="title"/>
          </p:nvPr>
        </p:nvSpPr>
        <p:spPr>
          <a:xfrm>
            <a:off x="852775" y="609597"/>
            <a:ext cx="7044316" cy="1330841"/>
          </a:xfrm>
        </p:spPr>
        <p:txBody>
          <a:bodyPr vert="horz" lIns="91440" tIns="45720" rIns="91440" bIns="45720" rtlCol="0" anchor="ctr">
            <a:normAutofit/>
          </a:bodyPr>
          <a:lstStyle/>
          <a:p>
            <a:r>
              <a:rPr lang="en-US" b="1" kern="1200">
                <a:solidFill>
                  <a:schemeClr val="tx1"/>
                </a:solidFill>
                <a:latin typeface="+mj-lt"/>
                <a:ea typeface="+mj-ea"/>
                <a:cs typeface="+mj-cs"/>
              </a:rPr>
              <a:t>How Much Meat Americans Eat Annually</a:t>
            </a:r>
          </a:p>
        </p:txBody>
      </p:sp>
      <p:sp>
        <p:nvSpPr>
          <p:cNvPr id="7" name="Rectangle 1">
            <a:extLst>
              <a:ext uri="{FF2B5EF4-FFF2-40B4-BE49-F238E27FC236}">
                <a16:creationId xmlns:a16="http://schemas.microsoft.com/office/drawing/2014/main" id="{708E74F2-AE6B-592E-1BFA-D843292CCE93}"/>
              </a:ext>
            </a:extLst>
          </p:cNvPr>
          <p:cNvSpPr>
            <a:spLocks noChangeArrowheads="1"/>
          </p:cNvSpPr>
          <p:nvPr/>
        </p:nvSpPr>
        <p:spPr bwMode="auto">
          <a:xfrm>
            <a:off x="852775" y="2198362"/>
            <a:ext cx="3719225"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According to estimates, Americans consume an average of </a:t>
            </a:r>
            <a:r>
              <a:rPr kumimoji="0" lang="en-US" altLang="en-US" sz="1700" b="1" i="0" u="none" strike="noStrike" cap="none" normalizeH="0" baseline="0" dirty="0">
                <a:ln>
                  <a:noFill/>
                </a:ln>
                <a:effectLst/>
              </a:rPr>
              <a:t>236 pounds of meat per person annually in 2024.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lang="en-US" altLang="en-US" sz="1700" dirty="0"/>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Here's a breakdown of the average consumption by category:</a:t>
            </a:r>
          </a:p>
        </p:txBody>
      </p:sp>
      <p:sp>
        <p:nvSpPr>
          <p:cNvPr id="18" name="Freeform: Shape 1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9B077B7D-0D39-46DB-4873-4107579ACAD3}"/>
              </a:ext>
            </a:extLst>
          </p:cNvPr>
          <p:cNvSpPr txBox="1"/>
          <p:nvPr/>
        </p:nvSpPr>
        <p:spPr>
          <a:xfrm>
            <a:off x="122044" y="6050777"/>
            <a:ext cx="8899911" cy="646331"/>
          </a:xfrm>
          <a:prstGeom prst="rect">
            <a:avLst/>
          </a:prstGeom>
          <a:noFill/>
        </p:spPr>
        <p:txBody>
          <a:bodyPr wrap="square">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It's important to note that this is an average and individual consumption may vary depending on factors like dietary preferences, age, and geographic location.</a:t>
            </a:r>
          </a:p>
        </p:txBody>
      </p:sp>
      <p:graphicFrame>
        <p:nvGraphicFramePr>
          <p:cNvPr id="6" name="Content Placeholder 5">
            <a:extLst>
              <a:ext uri="{FF2B5EF4-FFF2-40B4-BE49-F238E27FC236}">
                <a16:creationId xmlns:a16="http://schemas.microsoft.com/office/drawing/2014/main" id="{19B65AFF-0326-E5E5-3720-1643AF1B880D}"/>
              </a:ext>
            </a:extLst>
          </p:cNvPr>
          <p:cNvGraphicFramePr>
            <a:graphicFrameLocks noGrp="1"/>
          </p:cNvGraphicFramePr>
          <p:nvPr>
            <p:ph idx="1"/>
            <p:extLst>
              <p:ext uri="{D42A27DB-BD31-4B8C-83A1-F6EECF244321}">
                <p14:modId xmlns:p14="http://schemas.microsoft.com/office/powerpoint/2010/main" val="3685323721"/>
              </p:ext>
            </p:extLst>
          </p:nvPr>
        </p:nvGraphicFramePr>
        <p:xfrm>
          <a:off x="5039525" y="2838576"/>
          <a:ext cx="3591379" cy="2448595"/>
        </p:xfrm>
        <a:graphic>
          <a:graphicData uri="http://schemas.openxmlformats.org/drawingml/2006/table">
            <a:tbl>
              <a:tblPr firstRow="1" bandRow="1"/>
              <a:tblGrid>
                <a:gridCol w="1510086">
                  <a:extLst>
                    <a:ext uri="{9D8B030D-6E8A-4147-A177-3AD203B41FA5}">
                      <a16:colId xmlns:a16="http://schemas.microsoft.com/office/drawing/2014/main" val="1368067400"/>
                    </a:ext>
                  </a:extLst>
                </a:gridCol>
                <a:gridCol w="2081293">
                  <a:extLst>
                    <a:ext uri="{9D8B030D-6E8A-4147-A177-3AD203B41FA5}">
                      <a16:colId xmlns:a16="http://schemas.microsoft.com/office/drawing/2014/main" val="4282610377"/>
                    </a:ext>
                  </a:extLst>
                </a:gridCol>
              </a:tblGrid>
              <a:tr h="541645">
                <a:tc>
                  <a:txBody>
                    <a:bodyPr/>
                    <a:lstStyle/>
                    <a:p>
                      <a:r>
                        <a:rPr lang="en-US" sz="1500"/>
                        <a:t>Meat Category</a:t>
                      </a:r>
                    </a:p>
                  </a:txBody>
                  <a:tcPr marL="67146" marR="67146" marT="33573" marB="33573" anchor="ctr">
                    <a:lnL>
                      <a:noFill/>
                    </a:lnL>
                    <a:lnR>
                      <a:noFill/>
                    </a:lnR>
                    <a:lnT>
                      <a:noFill/>
                    </a:lnT>
                    <a:lnB>
                      <a:noFill/>
                    </a:lnB>
                    <a:noFill/>
                  </a:tcPr>
                </a:tc>
                <a:tc>
                  <a:txBody>
                    <a:bodyPr/>
                    <a:lstStyle/>
                    <a:p>
                      <a:r>
                        <a:rPr lang="en-US" sz="1500"/>
                        <a:t>Average Consumption (lbs/person/year)</a:t>
                      </a:r>
                    </a:p>
                  </a:txBody>
                  <a:tcPr marL="67146" marR="67146" marT="33573" marB="33573" anchor="ctr">
                    <a:lnL>
                      <a:noFill/>
                    </a:lnL>
                    <a:lnR>
                      <a:noFill/>
                    </a:lnR>
                    <a:lnT>
                      <a:noFill/>
                    </a:lnT>
                    <a:lnB>
                      <a:noFill/>
                    </a:lnB>
                    <a:noFill/>
                  </a:tcPr>
                </a:tc>
                <a:extLst>
                  <a:ext uri="{0D108BD9-81ED-4DB2-BD59-A6C34878D82A}">
                    <a16:rowId xmlns:a16="http://schemas.microsoft.com/office/drawing/2014/main" val="3519101469"/>
                  </a:ext>
                </a:extLst>
              </a:tr>
              <a:tr h="317825">
                <a:tc>
                  <a:txBody>
                    <a:bodyPr/>
                    <a:lstStyle/>
                    <a:p>
                      <a:r>
                        <a:rPr lang="en-US" sz="1500"/>
                        <a:t>Beef</a:t>
                      </a:r>
                    </a:p>
                  </a:txBody>
                  <a:tcPr marL="67146" marR="67146" marT="33573" marB="33573" anchor="ctr">
                    <a:lnL>
                      <a:noFill/>
                    </a:lnL>
                    <a:lnR>
                      <a:noFill/>
                    </a:lnR>
                    <a:lnT>
                      <a:noFill/>
                    </a:lnT>
                    <a:lnB>
                      <a:noFill/>
                    </a:lnB>
                    <a:noFill/>
                  </a:tcPr>
                </a:tc>
                <a:tc>
                  <a:txBody>
                    <a:bodyPr/>
                    <a:lstStyle/>
                    <a:p>
                      <a:r>
                        <a:rPr lang="en-US" sz="1500"/>
                        <a:t>57</a:t>
                      </a:r>
                    </a:p>
                  </a:txBody>
                  <a:tcPr marL="67146" marR="67146" marT="33573" marB="33573" anchor="ctr">
                    <a:lnL>
                      <a:noFill/>
                    </a:lnL>
                    <a:lnR>
                      <a:noFill/>
                    </a:lnR>
                    <a:lnT>
                      <a:noFill/>
                    </a:lnT>
                    <a:lnB>
                      <a:noFill/>
                    </a:lnB>
                    <a:noFill/>
                  </a:tcPr>
                </a:tc>
                <a:extLst>
                  <a:ext uri="{0D108BD9-81ED-4DB2-BD59-A6C34878D82A}">
                    <a16:rowId xmlns:a16="http://schemas.microsoft.com/office/drawing/2014/main" val="803560675"/>
                  </a:ext>
                </a:extLst>
              </a:tr>
              <a:tr h="317825">
                <a:tc>
                  <a:txBody>
                    <a:bodyPr/>
                    <a:lstStyle/>
                    <a:p>
                      <a:r>
                        <a:rPr lang="en-US" sz="1500"/>
                        <a:t>Pork</a:t>
                      </a:r>
                    </a:p>
                  </a:txBody>
                  <a:tcPr marL="67146" marR="67146" marT="33573" marB="33573" anchor="ctr">
                    <a:lnL>
                      <a:noFill/>
                    </a:lnL>
                    <a:lnR>
                      <a:noFill/>
                    </a:lnR>
                    <a:lnT>
                      <a:noFill/>
                    </a:lnT>
                    <a:lnB>
                      <a:noFill/>
                    </a:lnB>
                    <a:noFill/>
                  </a:tcPr>
                </a:tc>
                <a:tc>
                  <a:txBody>
                    <a:bodyPr/>
                    <a:lstStyle/>
                    <a:p>
                      <a:r>
                        <a:rPr lang="en-US" sz="1500"/>
                        <a:t>67</a:t>
                      </a:r>
                    </a:p>
                  </a:txBody>
                  <a:tcPr marL="67146" marR="67146" marT="33573" marB="33573" anchor="ctr">
                    <a:lnL>
                      <a:noFill/>
                    </a:lnL>
                    <a:lnR>
                      <a:noFill/>
                    </a:lnR>
                    <a:lnT>
                      <a:noFill/>
                    </a:lnT>
                    <a:lnB>
                      <a:noFill/>
                    </a:lnB>
                    <a:noFill/>
                  </a:tcPr>
                </a:tc>
                <a:extLst>
                  <a:ext uri="{0D108BD9-81ED-4DB2-BD59-A6C34878D82A}">
                    <a16:rowId xmlns:a16="http://schemas.microsoft.com/office/drawing/2014/main" val="719007459"/>
                  </a:ext>
                </a:extLst>
              </a:tr>
              <a:tr h="317825">
                <a:tc>
                  <a:txBody>
                    <a:bodyPr/>
                    <a:lstStyle/>
                    <a:p>
                      <a:r>
                        <a:rPr lang="en-US" sz="1500"/>
                        <a:t>Chicken</a:t>
                      </a:r>
                    </a:p>
                  </a:txBody>
                  <a:tcPr marL="67146" marR="67146" marT="33573" marB="33573" anchor="ctr">
                    <a:lnL>
                      <a:noFill/>
                    </a:lnL>
                    <a:lnR>
                      <a:noFill/>
                    </a:lnR>
                    <a:lnT>
                      <a:noFill/>
                    </a:lnT>
                    <a:lnB>
                      <a:noFill/>
                    </a:lnB>
                    <a:noFill/>
                  </a:tcPr>
                </a:tc>
                <a:tc>
                  <a:txBody>
                    <a:bodyPr/>
                    <a:lstStyle/>
                    <a:p>
                      <a:r>
                        <a:rPr lang="en-US" sz="1500"/>
                        <a:t>112</a:t>
                      </a:r>
                    </a:p>
                  </a:txBody>
                  <a:tcPr marL="67146" marR="67146" marT="33573" marB="33573" anchor="ctr">
                    <a:lnL>
                      <a:noFill/>
                    </a:lnL>
                    <a:lnR>
                      <a:noFill/>
                    </a:lnR>
                    <a:lnT>
                      <a:noFill/>
                    </a:lnT>
                    <a:lnB>
                      <a:noFill/>
                    </a:lnB>
                    <a:noFill/>
                  </a:tcPr>
                </a:tc>
                <a:extLst>
                  <a:ext uri="{0D108BD9-81ED-4DB2-BD59-A6C34878D82A}">
                    <a16:rowId xmlns:a16="http://schemas.microsoft.com/office/drawing/2014/main" val="1322927779"/>
                  </a:ext>
                </a:extLst>
              </a:tr>
              <a:tr h="317825">
                <a:tc>
                  <a:txBody>
                    <a:bodyPr/>
                    <a:lstStyle/>
                    <a:p>
                      <a:r>
                        <a:rPr lang="en-US" sz="1500"/>
                        <a:t>Total Red Meat</a:t>
                      </a:r>
                    </a:p>
                  </a:txBody>
                  <a:tcPr marL="67146" marR="67146" marT="33573" marB="33573" anchor="ctr">
                    <a:lnL>
                      <a:noFill/>
                    </a:lnL>
                    <a:lnR>
                      <a:noFill/>
                    </a:lnR>
                    <a:lnT>
                      <a:noFill/>
                    </a:lnT>
                    <a:lnB>
                      <a:noFill/>
                    </a:lnB>
                    <a:noFill/>
                  </a:tcPr>
                </a:tc>
                <a:tc>
                  <a:txBody>
                    <a:bodyPr/>
                    <a:lstStyle/>
                    <a:p>
                      <a:r>
                        <a:rPr lang="en-US" sz="1500"/>
                        <a:t>124</a:t>
                      </a:r>
                    </a:p>
                  </a:txBody>
                  <a:tcPr marL="67146" marR="67146" marT="33573" marB="33573" anchor="ctr">
                    <a:lnL>
                      <a:noFill/>
                    </a:lnL>
                    <a:lnR>
                      <a:noFill/>
                    </a:lnR>
                    <a:lnT>
                      <a:noFill/>
                    </a:lnT>
                    <a:lnB>
                      <a:noFill/>
                    </a:lnB>
                    <a:noFill/>
                  </a:tcPr>
                </a:tc>
                <a:extLst>
                  <a:ext uri="{0D108BD9-81ED-4DB2-BD59-A6C34878D82A}">
                    <a16:rowId xmlns:a16="http://schemas.microsoft.com/office/drawing/2014/main" val="1962598387"/>
                  </a:ext>
                </a:extLst>
              </a:tr>
              <a:tr h="317825">
                <a:tc>
                  <a:txBody>
                    <a:bodyPr/>
                    <a:lstStyle/>
                    <a:p>
                      <a:r>
                        <a:rPr lang="en-US" sz="1500"/>
                        <a:t>Total Poultry</a:t>
                      </a:r>
                    </a:p>
                  </a:txBody>
                  <a:tcPr marL="67146" marR="67146" marT="33573" marB="33573" anchor="ctr">
                    <a:lnL>
                      <a:noFill/>
                    </a:lnL>
                    <a:lnR>
                      <a:noFill/>
                    </a:lnR>
                    <a:lnT>
                      <a:noFill/>
                    </a:lnT>
                    <a:lnB>
                      <a:noFill/>
                    </a:lnB>
                    <a:noFill/>
                  </a:tcPr>
                </a:tc>
                <a:tc>
                  <a:txBody>
                    <a:bodyPr/>
                    <a:lstStyle/>
                    <a:p>
                      <a:r>
                        <a:rPr lang="en-US" sz="1500"/>
                        <a:t>112</a:t>
                      </a:r>
                    </a:p>
                  </a:txBody>
                  <a:tcPr marL="67146" marR="67146" marT="33573" marB="33573" anchor="ctr">
                    <a:lnL>
                      <a:noFill/>
                    </a:lnL>
                    <a:lnR>
                      <a:noFill/>
                    </a:lnR>
                    <a:lnT>
                      <a:noFill/>
                    </a:lnT>
                    <a:lnB>
                      <a:noFill/>
                    </a:lnB>
                    <a:noFill/>
                  </a:tcPr>
                </a:tc>
                <a:extLst>
                  <a:ext uri="{0D108BD9-81ED-4DB2-BD59-A6C34878D82A}">
                    <a16:rowId xmlns:a16="http://schemas.microsoft.com/office/drawing/2014/main" val="3223660008"/>
                  </a:ext>
                </a:extLst>
              </a:tr>
              <a:tr h="317825">
                <a:tc>
                  <a:txBody>
                    <a:bodyPr/>
                    <a:lstStyle/>
                    <a:p>
                      <a:r>
                        <a:rPr lang="en-US" sz="1500"/>
                        <a:t>Total Meat</a:t>
                      </a:r>
                    </a:p>
                  </a:txBody>
                  <a:tcPr marL="67146" marR="67146" marT="33573" marB="33573" anchor="ctr">
                    <a:lnL>
                      <a:noFill/>
                    </a:lnL>
                    <a:lnR>
                      <a:noFill/>
                    </a:lnR>
                    <a:lnT>
                      <a:noFill/>
                    </a:lnT>
                    <a:lnB>
                      <a:noFill/>
                    </a:lnB>
                    <a:noFill/>
                  </a:tcPr>
                </a:tc>
                <a:tc>
                  <a:txBody>
                    <a:bodyPr/>
                    <a:lstStyle/>
                    <a:p>
                      <a:r>
                        <a:rPr lang="en-US" sz="1500" dirty="0"/>
                        <a:t>236</a:t>
                      </a:r>
                    </a:p>
                  </a:txBody>
                  <a:tcPr marL="67146" marR="67146" marT="33573" marB="33573" anchor="ctr">
                    <a:lnL>
                      <a:noFill/>
                    </a:lnL>
                    <a:lnR>
                      <a:noFill/>
                    </a:lnR>
                    <a:lnT>
                      <a:noFill/>
                    </a:lnT>
                    <a:lnB>
                      <a:noFill/>
                    </a:lnB>
                    <a:noFill/>
                  </a:tcPr>
                </a:tc>
                <a:extLst>
                  <a:ext uri="{0D108BD9-81ED-4DB2-BD59-A6C34878D82A}">
                    <a16:rowId xmlns:a16="http://schemas.microsoft.com/office/drawing/2014/main" val="3540169554"/>
                  </a:ext>
                </a:extLst>
              </a:tr>
            </a:tbl>
          </a:graphicData>
        </a:graphic>
      </p:graphicFrame>
      <p:sp>
        <p:nvSpPr>
          <p:cNvPr id="4" name="TextBox 3">
            <a:extLst>
              <a:ext uri="{FF2B5EF4-FFF2-40B4-BE49-F238E27FC236}">
                <a16:creationId xmlns:a16="http://schemas.microsoft.com/office/drawing/2014/main" id="{64241685-AB6F-4348-8FA2-A570B86995D1}"/>
              </a:ext>
            </a:extLst>
          </p:cNvPr>
          <p:cNvSpPr txBox="1"/>
          <p:nvPr/>
        </p:nvSpPr>
        <p:spPr>
          <a:xfrm>
            <a:off x="339679" y="5181263"/>
            <a:ext cx="2753525" cy="5770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50" dirty="0"/>
              <a:t>https://ourworldindata.org/grapher/per-capita-meat-consumption-by-type-kilograms-per-year?country=OWID_WRL~USA</a:t>
            </a:r>
          </a:p>
        </p:txBody>
      </p:sp>
    </p:spTree>
    <p:extLst>
      <p:ext uri="{BB962C8B-B14F-4D97-AF65-F5344CB8AC3E}">
        <p14:creationId xmlns:p14="http://schemas.microsoft.com/office/powerpoint/2010/main" val="397430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CB54-1D24-27EF-931B-9984416B2147}"/>
              </a:ext>
            </a:extLst>
          </p:cNvPr>
          <p:cNvSpPr>
            <a:spLocks noGrp="1"/>
          </p:cNvSpPr>
          <p:nvPr>
            <p:ph type="title"/>
          </p:nvPr>
        </p:nvSpPr>
        <p:spPr>
          <a:xfrm>
            <a:off x="568829" y="196553"/>
            <a:ext cx="7886700" cy="752995"/>
          </a:xfrm>
        </p:spPr>
        <p:txBody>
          <a:bodyPr>
            <a:normAutofit/>
          </a:bodyPr>
          <a:lstStyle/>
          <a:p>
            <a:r>
              <a:rPr lang="en-US" sz="4000" b="1" dirty="0"/>
              <a:t>Countries that Eat the Most Seafood</a:t>
            </a:r>
          </a:p>
        </p:txBody>
      </p:sp>
      <p:graphicFrame>
        <p:nvGraphicFramePr>
          <p:cNvPr id="5" name="Content Placeholder 2">
            <a:extLst>
              <a:ext uri="{FF2B5EF4-FFF2-40B4-BE49-F238E27FC236}">
                <a16:creationId xmlns:a16="http://schemas.microsoft.com/office/drawing/2014/main" id="{7F0969FF-5C2D-42DB-3518-71E63F87B829}"/>
              </a:ext>
            </a:extLst>
          </p:cNvPr>
          <p:cNvGraphicFramePr>
            <a:graphicFrameLocks noGrp="1"/>
          </p:cNvGraphicFramePr>
          <p:nvPr>
            <p:ph idx="1"/>
            <p:extLst>
              <p:ext uri="{D42A27DB-BD31-4B8C-83A1-F6EECF244321}">
                <p14:modId xmlns:p14="http://schemas.microsoft.com/office/powerpoint/2010/main" val="2330602655"/>
              </p:ext>
            </p:extLst>
          </p:nvPr>
        </p:nvGraphicFramePr>
        <p:xfrm>
          <a:off x="628650" y="1068224"/>
          <a:ext cx="7886700" cy="578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438D429-F183-BBAB-2665-0DCE4F066D6F}"/>
              </a:ext>
            </a:extLst>
          </p:cNvPr>
          <p:cNvSpPr txBox="1"/>
          <p:nvPr/>
        </p:nvSpPr>
        <p:spPr>
          <a:xfrm>
            <a:off x="145278" y="2899000"/>
            <a:ext cx="1974079"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a:t>https://www.weforum.org/agenda/2022/11/chart-shows-countries-consume-fish-food-security/</a:t>
            </a:r>
          </a:p>
        </p:txBody>
      </p:sp>
    </p:spTree>
    <p:extLst>
      <p:ext uri="{BB962C8B-B14F-4D97-AF65-F5344CB8AC3E}">
        <p14:creationId xmlns:p14="http://schemas.microsoft.com/office/powerpoint/2010/main" val="211417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8" name="Picture 4" descr="http://www.researchnutrition.com.au/retail/assets/Omega-3-Test/graph-1.jpg"/>
          <p:cNvPicPr>
            <a:picLocks noChangeAspect="1" noChangeArrowheads="1"/>
          </p:cNvPicPr>
          <p:nvPr/>
        </p:nvPicPr>
        <p:blipFill>
          <a:blip r:embed="rId3"/>
          <a:srcRect/>
          <a:stretch>
            <a:fillRect/>
          </a:stretch>
        </p:blipFill>
        <p:spPr bwMode="auto">
          <a:xfrm>
            <a:off x="717342" y="-11924"/>
            <a:ext cx="7791450" cy="6705600"/>
          </a:xfrm>
          <a:prstGeom prst="rect">
            <a:avLst/>
          </a:prstGeom>
          <a:noFill/>
        </p:spPr>
      </p:pic>
      <p:sp>
        <p:nvSpPr>
          <p:cNvPr id="6" name="Rectangle 5"/>
          <p:cNvSpPr/>
          <p:nvPr/>
        </p:nvSpPr>
        <p:spPr>
          <a:xfrm>
            <a:off x="4705350" y="5214550"/>
            <a:ext cx="236220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US" dirty="0"/>
          </a:p>
        </p:txBody>
      </p:sp>
      <p:sp>
        <p:nvSpPr>
          <p:cNvPr id="7" name="Rectangle 6"/>
          <p:cNvSpPr/>
          <p:nvPr/>
        </p:nvSpPr>
        <p:spPr>
          <a:xfrm>
            <a:off x="110720" y="6317218"/>
            <a:ext cx="7451254" cy="338554"/>
          </a:xfrm>
          <a:prstGeom prst="rect">
            <a:avLst/>
          </a:prstGeom>
        </p:spPr>
        <p:txBody>
          <a:bodyPr wrap="square">
            <a:spAutoFit/>
          </a:bodyPr>
          <a:lstStyle/>
          <a:p>
            <a:r>
              <a:rPr lang="da-DK" sz="1600" dirty="0"/>
              <a:t>Lands, Lipids 2003 (Apr.); 38: 317–321</a:t>
            </a:r>
            <a:endParaRPr lang="en-US" sz="1600" dirty="0"/>
          </a:p>
        </p:txBody>
      </p:sp>
      <p:sp>
        <p:nvSpPr>
          <p:cNvPr id="2" name="Oval 1"/>
          <p:cNvSpPr/>
          <p:nvPr/>
        </p:nvSpPr>
        <p:spPr>
          <a:xfrm>
            <a:off x="2962275" y="2266950"/>
            <a:ext cx="514350"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3619500" y="1609725"/>
            <a:ext cx="3371850" cy="6572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8815" y="1058643"/>
            <a:ext cx="4419600" cy="707886"/>
          </a:xfrm>
          <a:prstGeom prst="rect">
            <a:avLst/>
          </a:prstGeom>
          <a:solidFill>
            <a:schemeClr val="accent3">
              <a:lumMod val="40000"/>
              <a:lumOff val="60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i="1" dirty="0">
                <a:solidFill>
                  <a:srgbClr val="FF0000"/>
                </a:solidFill>
                <a:latin typeface="Helvetica"/>
                <a:cs typeface="Helvetica"/>
              </a:rPr>
              <a:t>USA consumes the least O3 in developed countries</a:t>
            </a:r>
          </a:p>
        </p:txBody>
      </p:sp>
      <p:cxnSp>
        <p:nvCxnSpPr>
          <p:cNvPr id="13" name="Straight Arrow Connector 12"/>
          <p:cNvCxnSpPr/>
          <p:nvPr/>
        </p:nvCxnSpPr>
        <p:spPr>
          <a:xfrm flipV="1">
            <a:off x="1152525" y="2433637"/>
            <a:ext cx="0" cy="18383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52625" y="5868590"/>
            <a:ext cx="5505450" cy="346249"/>
          </a:xfrm>
          <a:prstGeom prst="rect">
            <a:avLst/>
          </a:prstGeom>
          <a:solidFill>
            <a:srgbClr val="D7E4BD"/>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lvl="1">
              <a:lnSpc>
                <a:spcPct val="90000"/>
              </a:lnSpc>
            </a:pPr>
            <a:r>
              <a:rPr lang="en-US" b="1" dirty="0">
                <a:solidFill>
                  <a:srgbClr val="FF0000"/>
                </a:solidFill>
                <a:latin typeface="Helvetica"/>
                <a:cs typeface="Helvetica"/>
              </a:rPr>
              <a:t>60% of Americans are deficient in Omega-3</a:t>
            </a:r>
          </a:p>
        </p:txBody>
      </p:sp>
      <p:sp>
        <p:nvSpPr>
          <p:cNvPr id="521218" name="Rectangle 2"/>
          <p:cNvSpPr>
            <a:spLocks noGrp="1" noChangeArrowheads="1"/>
          </p:cNvSpPr>
          <p:nvPr>
            <p:ph type="title"/>
          </p:nvPr>
        </p:nvSpPr>
        <p:spPr>
          <a:xfrm>
            <a:off x="492102" y="161171"/>
            <a:ext cx="8229600" cy="978225"/>
          </a:xfrm>
          <a:noFill/>
          <a:ln>
            <a:noFill/>
          </a:ln>
          <a:effectLst/>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3600" b="1" dirty="0">
                <a:latin typeface="Helvetica"/>
                <a:cs typeface="Helvetica"/>
              </a:rPr>
              <a:t>Omega-3 – Cardiovascular Disease</a:t>
            </a: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3534</TotalTime>
  <Words>2830</Words>
  <Application>Microsoft Office PowerPoint</Application>
  <PresentationFormat>On-screen Show (4:3)</PresentationFormat>
  <Paragraphs>199</Paragraphs>
  <Slides>21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Helvetica</vt:lpstr>
      <vt:lpstr>Times New Roman</vt:lpstr>
      <vt:lpstr>Verdana</vt:lpstr>
      <vt:lpstr>Wingdings</vt:lpstr>
      <vt:lpstr>Office Theme</vt:lpstr>
      <vt:lpstr>Should I be Eating More Fish</vt:lpstr>
      <vt:lpstr>Benefits of Eating Fish</vt:lpstr>
      <vt:lpstr>Considerations of Eating Fish</vt:lpstr>
      <vt:lpstr>Fish and Omega-3 as a Health Food</vt:lpstr>
      <vt:lpstr>Omega-3 As a Dietary Supplement</vt:lpstr>
      <vt:lpstr>Typical Americans Seafood Consumption</vt:lpstr>
      <vt:lpstr>How Much Meat Americans Eat Annually</vt:lpstr>
      <vt:lpstr>Countries that Eat the Most Seafood</vt:lpstr>
      <vt:lpstr>Omega-3 – Cardiovascular Disease</vt:lpstr>
      <vt:lpstr>Amazing Benefits of Omega-3 EFA</vt:lpstr>
      <vt:lpstr>PowerPoint Presentation</vt:lpstr>
      <vt:lpstr>Background: Fish Oil Discovery </vt:lpstr>
      <vt:lpstr>Omega-3 EFAs: SCIENCE FACTS</vt:lpstr>
      <vt:lpstr>Omega-3 Effects Every Cell in the Body </vt:lpstr>
      <vt:lpstr>Comparing Omega-3 and Omega-6 (American have TOO MUCH O-6 Due to The Western Diet)</vt:lpstr>
      <vt:lpstr>Latest Research on Omega-3 as a Dietary Supplement</vt:lpstr>
      <vt:lpstr>PowerPoint Presentation</vt:lpstr>
      <vt:lpstr>PowerPoint Presentation</vt:lpstr>
      <vt:lpstr>Could the Benefits of Omega-3’s Be Improved With-   Eating More Seafood?  More Traditional EPA/DHA Supplements?  Or Better Omega (Whole Fish) Supplements?</vt:lpstr>
      <vt:lpstr>Marine Polyphenols (MP) Provide Essential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Mediterranean and MIND diet linked to fewer Alzheimer's signs in brain</dc:title>
  <dc:creator>Jeff Bost</dc:creator>
  <cp:lastModifiedBy>Jeff Bost</cp:lastModifiedBy>
  <cp:revision>12</cp:revision>
  <dcterms:created xsi:type="dcterms:W3CDTF">2023-03-22T14:25:09Z</dcterms:created>
  <dcterms:modified xsi:type="dcterms:W3CDTF">2024-08-02T18:57:54Z</dcterms:modified>
</cp:coreProperties>
</file>