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32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19" r:id="rId41"/>
  </p:sldIdLst>
  <p:sldSz cx="9144000" cy="6858000" type="screen4x3"/>
  <p:notesSz cx="6934200" cy="9220200"/>
  <p:embeddedFontLst>
    <p:embeddedFont>
      <p:font typeface="Calibri" panose="020F0502020204030204" pitchFamily="34" charset="0"/>
      <p:regular r:id="rId43"/>
      <p:bold r:id="rId44"/>
      <p:italic r:id="rId45"/>
      <p:boldItalic r:id="rId46"/>
    </p:embeddedFont>
    <p:embeddedFont>
      <p:font typeface="Helvetica Neue" panose="020B0604020202020204" charset="0"/>
      <p:regular r:id="rId47"/>
      <p:bold r:id="rId48"/>
      <p:italic r:id="rId49"/>
      <p:boldItalic r:id="rId50"/>
    </p:embeddedFont>
    <p:embeddedFont>
      <p:font typeface="montserrat" panose="00000500000000000000" pitchFamily="2" charset="0"/>
      <p:regular r:id="rId51"/>
      <p:bold r:id="rId52"/>
      <p:italic r:id="rId53"/>
      <p:boldItalic r:id="rId54"/>
    </p:embeddedFont>
    <p:embeddedFont>
      <p:font typeface="Tahoma" panose="020B0604030504040204" pitchFamily="34" charset="0"/>
      <p:regular r:id="rId55"/>
      <p:bold r:id="rId56"/>
    </p:embeddedFont>
    <p:embeddedFont>
      <p:font typeface="Times" panose="02020603050405020304" pitchFamily="18" charset="0"/>
      <p:regular r:id="rId57"/>
      <p:bold r:id="rId58"/>
      <p:italic r:id="rId59"/>
      <p:boldItalic r:id="rId60"/>
    </p:embeddedFont>
    <p:embeddedFont>
      <p:font typeface="Verdana" panose="020B060403050404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egrNfL02tZzo0hNBUKRFDm7MC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05346" cy="461010"/>
          </a:xfrm>
          <a:prstGeom prst="rect">
            <a:avLst/>
          </a:prstGeom>
          <a:noFill/>
          <a:ln>
            <a:noFill/>
          </a:ln>
        </p:spPr>
        <p:txBody>
          <a:bodyPr spcFirstLastPara="1" wrap="square" lIns="90850" tIns="45425" rIns="90850" bIns="45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27279" y="0"/>
            <a:ext cx="3005346" cy="461010"/>
          </a:xfrm>
          <a:prstGeom prst="rect">
            <a:avLst/>
          </a:prstGeom>
          <a:noFill/>
          <a:ln>
            <a:noFill/>
          </a:ln>
        </p:spPr>
        <p:txBody>
          <a:bodyPr spcFirstLastPara="1" wrap="square" lIns="90850" tIns="45425" rIns="90850" bIns="45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3420" y="4379595"/>
            <a:ext cx="5547360" cy="4149090"/>
          </a:xfrm>
          <a:prstGeom prst="rect">
            <a:avLst/>
          </a:prstGeom>
          <a:noFill/>
          <a:ln>
            <a:noFill/>
          </a:ln>
        </p:spPr>
        <p:txBody>
          <a:bodyPr spcFirstLastPara="1" wrap="square" lIns="90850" tIns="45425" rIns="90850" bIns="45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57612"/>
            <a:ext cx="3005346" cy="461010"/>
          </a:xfrm>
          <a:prstGeom prst="rect">
            <a:avLst/>
          </a:prstGeom>
          <a:noFill/>
          <a:ln>
            <a:noFill/>
          </a:ln>
        </p:spPr>
        <p:txBody>
          <a:bodyPr spcFirstLastPara="1" wrap="square" lIns="90850" tIns="45425" rIns="90850" bIns="45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27279" y="8757612"/>
            <a:ext cx="3005346" cy="461010"/>
          </a:xfrm>
          <a:prstGeom prst="rect">
            <a:avLst/>
          </a:prstGeom>
          <a:noFill/>
          <a:ln>
            <a:noFill/>
          </a:ln>
        </p:spPr>
        <p:txBody>
          <a:bodyPr spcFirstLastPara="1" wrap="square" lIns="90850" tIns="45425" rIns="90850" bIns="454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27" name="Google Shape;227;p18: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38" name="Google Shape;238;p19: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47" name="Google Shape;247;p20: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55" name="Google Shape;255;p2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62" name="Google Shape;262;p22: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69" name="Google Shape;269;p2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75" name="Google Shape;275;p24: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5: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82" name="Google Shape;282;p25: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92" name="Google Shape;292;p26: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7: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02" name="Google Shape;302;p27: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8: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11" name="Google Shape;311;p28: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9: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18" name="Google Shape;318;p29: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0: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27" name="Google Shape;327;p30: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1: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34" name="Google Shape;334;p3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2: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43" name="Google Shape;343;p32: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3: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52" name="Google Shape;352;p3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4: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60" name="Google Shape;360;p34: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5: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67" name="Google Shape;367;p35: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74" name="Google Shape;374;p36: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7: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83" name="Google Shape;383;p37: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8: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391" name="Google Shape;391;p38: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9:notes"/>
          <p:cNvSpPr txBox="1">
            <a:spLocks noGrp="1"/>
          </p:cNvSpPr>
          <p:nvPr>
            <p:ph type="sldNum" idx="12"/>
          </p:nvPr>
        </p:nvSpPr>
        <p:spPr>
          <a:xfrm>
            <a:off x="3927279" y="8757612"/>
            <a:ext cx="3005346" cy="461010"/>
          </a:xfrm>
          <a:prstGeom prst="rect">
            <a:avLst/>
          </a:prstGeom>
          <a:noFill/>
          <a:ln>
            <a:noFill/>
          </a:ln>
        </p:spPr>
        <p:txBody>
          <a:bodyPr spcFirstLastPara="1" wrap="square" lIns="90850" tIns="45425" rIns="90850" bIns="45425"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398" name="Google Shape;398;p39: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9" name="Google Shape;399;p39:notes"/>
          <p:cNvSpPr txBox="1">
            <a:spLocks noGrp="1"/>
          </p:cNvSpPr>
          <p:nvPr>
            <p:ph type="body" idx="1"/>
          </p:nvPr>
        </p:nvSpPr>
        <p:spPr>
          <a:xfrm>
            <a:off x="924561" y="4379595"/>
            <a:ext cx="5085080" cy="4149090"/>
          </a:xfrm>
          <a:prstGeom prst="rect">
            <a:avLst/>
          </a:prstGeom>
          <a:noFill/>
          <a:ln>
            <a:noFill/>
          </a:ln>
        </p:spPr>
        <p:txBody>
          <a:bodyPr spcFirstLastPara="1" wrap="square" lIns="92300" tIns="46125" rIns="92300" bIns="46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0: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409" name="Google Shape;409;p40: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1:notes"/>
          <p:cNvSpPr txBox="1">
            <a:spLocks noGrp="1"/>
          </p:cNvSpPr>
          <p:nvPr>
            <p:ph type="sldNum" idx="12"/>
          </p:nvPr>
        </p:nvSpPr>
        <p:spPr>
          <a:xfrm>
            <a:off x="3927279" y="8757612"/>
            <a:ext cx="3005346" cy="461010"/>
          </a:xfrm>
          <a:prstGeom prst="rect">
            <a:avLst/>
          </a:prstGeom>
          <a:noFill/>
          <a:ln>
            <a:noFill/>
          </a:ln>
        </p:spPr>
        <p:txBody>
          <a:bodyPr spcFirstLastPara="1" wrap="square" lIns="90850" tIns="45425" rIns="90850" bIns="45425" anchor="b" anchorCtr="0">
            <a:noAutofit/>
          </a:bodyPr>
          <a:lstStyle/>
          <a:p>
            <a:pPr marL="0" lvl="0" indent="0" algn="r" rtl="0">
              <a:spcBef>
                <a:spcPts val="0"/>
              </a:spcBef>
              <a:spcAft>
                <a:spcPts val="0"/>
              </a:spcAft>
              <a:buNone/>
            </a:pPr>
            <a:fld id="{00000000-1234-1234-1234-123412341234}" type="slidenum">
              <a:rPr lang="en-US"/>
              <a:t>34</a:t>
            </a:fld>
            <a:endParaRPr/>
          </a:p>
        </p:txBody>
      </p:sp>
      <p:sp>
        <p:nvSpPr>
          <p:cNvPr id="417" name="Google Shape;417;p41:notes"/>
          <p:cNvSpPr txBox="1"/>
          <p:nvPr/>
        </p:nvSpPr>
        <p:spPr>
          <a:xfrm>
            <a:off x="3929381" y="8759190"/>
            <a:ext cx="3004820" cy="461010"/>
          </a:xfrm>
          <a:prstGeom prst="rect">
            <a:avLst/>
          </a:prstGeom>
          <a:noFill/>
          <a:ln>
            <a:noFill/>
          </a:ln>
        </p:spPr>
        <p:txBody>
          <a:bodyPr spcFirstLastPara="1" wrap="square" lIns="92275" tIns="46125" rIns="92275" bIns="461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34</a:t>
            </a:fld>
            <a:endParaRPr sz="1200">
              <a:solidFill>
                <a:schemeClr val="dk1"/>
              </a:solidFill>
              <a:latin typeface="Times New Roman"/>
              <a:ea typeface="Times New Roman"/>
              <a:cs typeface="Times New Roman"/>
              <a:sym typeface="Times New Roman"/>
            </a:endParaRPr>
          </a:p>
        </p:txBody>
      </p:sp>
      <p:sp>
        <p:nvSpPr>
          <p:cNvPr id="418" name="Google Shape;418;p41:notes"/>
          <p:cNvSpPr txBox="1"/>
          <p:nvPr/>
        </p:nvSpPr>
        <p:spPr>
          <a:xfrm>
            <a:off x="3927775" y="8757590"/>
            <a:ext cx="3004820" cy="461010"/>
          </a:xfrm>
          <a:prstGeom prst="rect">
            <a:avLst/>
          </a:prstGeom>
          <a:noFill/>
          <a:ln>
            <a:noFill/>
          </a:ln>
        </p:spPr>
        <p:txBody>
          <a:bodyPr spcFirstLastPara="1" wrap="square" lIns="92275" tIns="46125" rIns="92275" bIns="461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34</a:t>
            </a:fld>
            <a:endParaRPr sz="1200">
              <a:solidFill>
                <a:schemeClr val="dk1"/>
              </a:solidFill>
              <a:latin typeface="Verdana"/>
              <a:ea typeface="Verdana"/>
              <a:cs typeface="Verdana"/>
              <a:sym typeface="Verdana"/>
            </a:endParaRPr>
          </a:p>
        </p:txBody>
      </p:sp>
      <p:sp>
        <p:nvSpPr>
          <p:cNvPr id="419" name="Google Shape;419;p4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0" name="Google Shape;420;p41:notes"/>
          <p:cNvSpPr txBox="1">
            <a:spLocks noGrp="1"/>
          </p:cNvSpPr>
          <p:nvPr>
            <p:ph type="body" idx="1"/>
          </p:nvPr>
        </p:nvSpPr>
        <p:spPr>
          <a:xfrm>
            <a:off x="924561" y="4379595"/>
            <a:ext cx="5085080" cy="4149090"/>
          </a:xfrm>
          <a:prstGeom prst="rect">
            <a:avLst/>
          </a:prstGeom>
          <a:noFill/>
          <a:ln>
            <a:noFill/>
          </a:ln>
        </p:spPr>
        <p:txBody>
          <a:bodyPr spcFirstLastPara="1" wrap="square" lIns="90850" tIns="45425" rIns="90850" bIns="45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2: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429" name="Google Shape;429;p42: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3: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454" name="Google Shape;454;p4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4: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460" name="Google Shape;460;p44: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5: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466" name="Google Shape;466;p45: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6: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504" name="Google Shape;504;p46: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92" name="Google Shape;192;p1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99" name="Google Shape;199;p14: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14" name="Google Shape;214;p16: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219" name="Google Shape;219;p17: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5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5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6" name="Google Shape;46;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6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6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6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2"/>
          <p:cNvSpPr>
            <a:spLocks noGrp="1"/>
          </p:cNvSpPr>
          <p:nvPr>
            <p:ph type="pic" idx="2"/>
          </p:nvPr>
        </p:nvSpPr>
        <p:spPr>
          <a:xfrm>
            <a:off x="1792288" y="612775"/>
            <a:ext cx="5486400" cy="4114800"/>
          </a:xfrm>
          <a:prstGeom prst="rect">
            <a:avLst/>
          </a:prstGeom>
          <a:noFill/>
          <a:ln>
            <a:noFill/>
          </a:ln>
        </p:spPr>
      </p:sp>
      <p:sp>
        <p:nvSpPr>
          <p:cNvPr id="68" name="Google Shape;68;p6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dx.doi.org/10.1016/j.amepre.2014.05.037" TargetMode="Externa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dx.doi.org/10.1016/j.jalz.2014.02.00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4.jp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2.bin"/><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hyperlink" Target="http://www.rogerwendell.com/images/spirituality/spirituality_logo.jpg" TargetMode="Externa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l="17387" r="11534"/>
          <a:stretch/>
        </p:blipFill>
        <p:spPr>
          <a:xfrm>
            <a:off x="504825" y="2286000"/>
            <a:ext cx="1323975" cy="1047750"/>
          </a:xfrm>
          <a:prstGeom prst="rect">
            <a:avLst/>
          </a:prstGeom>
          <a:noFill/>
          <a:ln>
            <a:noFill/>
          </a:ln>
        </p:spPr>
      </p:pic>
      <p:sp>
        <p:nvSpPr>
          <p:cNvPr id="89" name="Google Shape;89;p1"/>
          <p:cNvSpPr txBox="1">
            <a:spLocks noGrp="1"/>
          </p:cNvSpPr>
          <p:nvPr>
            <p:ph type="ctrTitle"/>
          </p:nvPr>
        </p:nvSpPr>
        <p:spPr>
          <a:xfrm>
            <a:off x="154325" y="53975"/>
            <a:ext cx="8534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dirty="0"/>
              <a:t>Alzheimer’s Disease Part III</a:t>
            </a:r>
            <a:endParaRPr b="1" dirty="0"/>
          </a:p>
          <a:p>
            <a:pPr marL="0" lvl="0" indent="0" algn="ctr" rtl="0">
              <a:spcBef>
                <a:spcPts val="0"/>
              </a:spcBef>
              <a:spcAft>
                <a:spcPts val="0"/>
              </a:spcAft>
              <a:buClr>
                <a:schemeClr val="dk1"/>
              </a:buClr>
              <a:buSzPts val="4400"/>
              <a:buFont typeface="Calibri"/>
              <a:buNone/>
            </a:pPr>
            <a:r>
              <a:rPr lang="en-US" b="1" dirty="0"/>
              <a:t>Living Well Radio Show 23</a:t>
            </a:r>
            <a:endParaRPr dirty="0"/>
          </a:p>
        </p:txBody>
      </p:sp>
      <p:sp>
        <p:nvSpPr>
          <p:cNvPr id="90" name="Google Shape;90;p1"/>
          <p:cNvSpPr txBox="1">
            <a:spLocks noGrp="1"/>
          </p:cNvSpPr>
          <p:nvPr>
            <p:ph type="subTitle" idx="1"/>
          </p:nvPr>
        </p:nvSpPr>
        <p:spPr>
          <a:xfrm>
            <a:off x="269645" y="3429000"/>
            <a:ext cx="6115375" cy="327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000"/>
              <a:buNone/>
            </a:pPr>
            <a:r>
              <a:rPr lang="en-US" sz="2000" b="1">
                <a:solidFill>
                  <a:schemeClr val="dk1"/>
                </a:solidFill>
              </a:rPr>
              <a:t>Joseph Maroon, MD, FACS</a:t>
            </a:r>
            <a:br>
              <a:rPr lang="en-US" sz="1600">
                <a:solidFill>
                  <a:schemeClr val="dk1"/>
                </a:solidFill>
              </a:rPr>
            </a:br>
            <a:r>
              <a:rPr lang="en-US" sz="1600">
                <a:solidFill>
                  <a:schemeClr val="dk1"/>
                </a:solidFill>
              </a:rPr>
              <a:t>Professor and Vice Chairman</a:t>
            </a:r>
            <a:br>
              <a:rPr lang="en-US" sz="1600">
                <a:solidFill>
                  <a:schemeClr val="dk1"/>
                </a:solidFill>
              </a:rPr>
            </a:br>
            <a:r>
              <a:rPr lang="en-US" sz="1600">
                <a:solidFill>
                  <a:schemeClr val="dk1"/>
                </a:solidFill>
              </a:rPr>
              <a:t>Department of Neurosurgery</a:t>
            </a:r>
            <a:br>
              <a:rPr lang="en-US" sz="1600">
                <a:solidFill>
                  <a:schemeClr val="dk1"/>
                </a:solidFill>
              </a:rPr>
            </a:br>
            <a:r>
              <a:rPr lang="en-US" sz="1600">
                <a:solidFill>
                  <a:schemeClr val="dk1"/>
                </a:solidFill>
              </a:rPr>
              <a:t>Heindl Scholar in Neuroscience</a:t>
            </a:r>
            <a:br>
              <a:rPr lang="en-US" sz="1600">
                <a:solidFill>
                  <a:schemeClr val="dk1"/>
                </a:solidFill>
              </a:rPr>
            </a:br>
            <a:r>
              <a:rPr lang="en-US" sz="1600">
                <a:solidFill>
                  <a:schemeClr val="dk1"/>
                </a:solidFill>
              </a:rPr>
              <a:t>University of Pittsburgh Medical Center</a:t>
            </a:r>
            <a:br>
              <a:rPr lang="en-US" sz="1600">
                <a:solidFill>
                  <a:schemeClr val="dk1"/>
                </a:solidFill>
              </a:rPr>
            </a:br>
            <a:r>
              <a:rPr lang="en-US" sz="1600">
                <a:solidFill>
                  <a:schemeClr val="dk1"/>
                </a:solidFill>
              </a:rPr>
              <a:t>Team Neurosurgeon, The Pittsburgh Steelers</a:t>
            </a:r>
            <a:endParaRPr/>
          </a:p>
          <a:p>
            <a:pPr marL="0" lvl="0" indent="0" algn="ctr" rtl="0">
              <a:spcBef>
                <a:spcPts val="400"/>
              </a:spcBef>
              <a:spcAft>
                <a:spcPts val="0"/>
              </a:spcAft>
              <a:buClr>
                <a:schemeClr val="dk1"/>
              </a:buClr>
              <a:buSzPts val="1600"/>
              <a:buNone/>
            </a:pPr>
            <a:r>
              <a:rPr lang="en-US" sz="1600">
                <a:solidFill>
                  <a:schemeClr val="dk1"/>
                </a:solidFill>
              </a:rPr>
              <a:t>Author: </a:t>
            </a:r>
            <a:r>
              <a:rPr lang="en-US" sz="1600" b="1" i="1">
                <a:solidFill>
                  <a:schemeClr val="dk1"/>
                </a:solidFill>
              </a:rPr>
              <a:t>The Longevity Factor</a:t>
            </a:r>
            <a:r>
              <a:rPr lang="en-US" sz="1600">
                <a:solidFill>
                  <a:schemeClr val="dk1"/>
                </a:solidFill>
              </a:rPr>
              <a:t> (Simon&amp;Schuster)</a:t>
            </a:r>
            <a:br>
              <a:rPr lang="en-US" sz="1600">
                <a:solidFill>
                  <a:schemeClr val="dk1"/>
                </a:solidFill>
              </a:rPr>
            </a:br>
            <a:r>
              <a:rPr lang="en-US" sz="2000" b="1">
                <a:solidFill>
                  <a:schemeClr val="dk1"/>
                </a:solidFill>
              </a:rPr>
              <a:t>Jeff Bost PAC</a:t>
            </a:r>
            <a:endParaRPr/>
          </a:p>
          <a:p>
            <a:pPr marL="0" lvl="0" indent="0" algn="ctr" rtl="0">
              <a:spcBef>
                <a:spcPts val="320"/>
              </a:spcBef>
              <a:spcAft>
                <a:spcPts val="0"/>
              </a:spcAft>
              <a:buClr>
                <a:schemeClr val="dk1"/>
              </a:buClr>
              <a:buSzPts val="1600"/>
              <a:buNone/>
            </a:pPr>
            <a:r>
              <a:rPr lang="en-US" sz="1600">
                <a:solidFill>
                  <a:schemeClr val="dk1"/>
                </a:solidFill>
              </a:rPr>
              <a:t>Clinical Instructor, Neurological Surgery </a:t>
            </a:r>
            <a:endParaRPr sz="1600">
              <a:solidFill>
                <a:schemeClr val="dk1"/>
              </a:solidFill>
            </a:endParaRPr>
          </a:p>
          <a:p>
            <a:pPr marL="0" lvl="0" indent="0" algn="ctr" rtl="0">
              <a:spcBef>
                <a:spcPts val="320"/>
              </a:spcBef>
              <a:spcAft>
                <a:spcPts val="0"/>
              </a:spcAft>
              <a:buClr>
                <a:schemeClr val="dk1"/>
              </a:buClr>
              <a:buSzPts val="1600"/>
              <a:buNone/>
            </a:pPr>
            <a:r>
              <a:rPr lang="en-US" sz="1600">
                <a:solidFill>
                  <a:schemeClr val="dk1"/>
                </a:solidFill>
              </a:rPr>
              <a:t>University of Pittsburgh Medical Center</a:t>
            </a:r>
            <a:endParaRPr/>
          </a:p>
          <a:p>
            <a:pPr marL="0" lvl="0" indent="0" algn="ctr" rtl="0">
              <a:spcBef>
                <a:spcPts val="320"/>
              </a:spcBef>
              <a:spcAft>
                <a:spcPts val="0"/>
              </a:spcAft>
              <a:buClr>
                <a:schemeClr val="dk1"/>
              </a:buClr>
              <a:buSzPts val="1600"/>
              <a:buNone/>
            </a:pPr>
            <a:r>
              <a:rPr lang="en-US" sz="1600">
                <a:solidFill>
                  <a:schemeClr val="dk1"/>
                </a:solidFill>
              </a:rPr>
              <a:t>Clinical Assistant Professor, Chatham University</a:t>
            </a:r>
            <a:endParaRPr/>
          </a:p>
        </p:txBody>
      </p:sp>
      <p:pic>
        <p:nvPicPr>
          <p:cNvPr id="92" name="Google Shape;92;p1"/>
          <p:cNvPicPr preferRelativeResize="0"/>
          <p:nvPr/>
        </p:nvPicPr>
        <p:blipFill rotWithShape="1">
          <a:blip r:embed="rId4">
            <a:alphaModFix/>
          </a:blip>
          <a:srcRect/>
          <a:stretch/>
        </p:blipFill>
        <p:spPr>
          <a:xfrm>
            <a:off x="6517820" y="1752600"/>
            <a:ext cx="1796143" cy="2514600"/>
          </a:xfrm>
          <a:prstGeom prst="rect">
            <a:avLst/>
          </a:prstGeom>
          <a:noFill/>
          <a:ln>
            <a:noFill/>
          </a:ln>
          <a:effectLst>
            <a:outerShdw blurRad="292100" dist="139700" dir="2700000" algn="tl" rotWithShape="0">
              <a:srgbClr val="333333">
                <a:alpha val="64705"/>
              </a:srgbClr>
            </a:outerShdw>
          </a:effectLst>
        </p:spPr>
      </p:pic>
      <p:pic>
        <p:nvPicPr>
          <p:cNvPr id="93" name="Google Shape;93;p1" descr="DSC00089"/>
          <p:cNvPicPr preferRelativeResize="0"/>
          <p:nvPr/>
        </p:nvPicPr>
        <p:blipFill rotWithShape="1">
          <a:blip r:embed="rId5">
            <a:alphaModFix/>
          </a:blip>
          <a:srcRect/>
          <a:stretch/>
        </p:blipFill>
        <p:spPr>
          <a:xfrm>
            <a:off x="4784820" y="2286000"/>
            <a:ext cx="1371600" cy="1028700"/>
          </a:xfrm>
          <a:prstGeom prst="rect">
            <a:avLst/>
          </a:prstGeom>
          <a:noFill/>
          <a:ln>
            <a:noFill/>
          </a:ln>
        </p:spPr>
      </p:pic>
      <p:pic>
        <p:nvPicPr>
          <p:cNvPr id="94" name="Google Shape;94;p1" descr="bettis"/>
          <p:cNvPicPr preferRelativeResize="0"/>
          <p:nvPr/>
        </p:nvPicPr>
        <p:blipFill rotWithShape="1">
          <a:blip r:embed="rId6">
            <a:alphaModFix/>
          </a:blip>
          <a:srcRect l="23317" t="22762" r="27530"/>
          <a:stretch/>
        </p:blipFill>
        <p:spPr>
          <a:xfrm>
            <a:off x="3565620" y="2286000"/>
            <a:ext cx="1001713" cy="1054100"/>
          </a:xfrm>
          <a:prstGeom prst="rect">
            <a:avLst/>
          </a:prstGeom>
          <a:noFill/>
          <a:ln>
            <a:noFill/>
          </a:ln>
        </p:spPr>
      </p:pic>
      <p:pic>
        <p:nvPicPr>
          <p:cNvPr id="95" name="Google Shape;95;p1" descr="Image3"/>
          <p:cNvPicPr preferRelativeResize="0"/>
          <p:nvPr/>
        </p:nvPicPr>
        <p:blipFill rotWithShape="1">
          <a:blip r:embed="rId7">
            <a:alphaModFix/>
          </a:blip>
          <a:srcRect/>
          <a:stretch/>
        </p:blipFill>
        <p:spPr>
          <a:xfrm>
            <a:off x="1889220" y="2286000"/>
            <a:ext cx="1568450" cy="1047750"/>
          </a:xfrm>
          <a:prstGeom prst="rect">
            <a:avLst/>
          </a:prstGeom>
          <a:noFill/>
          <a:ln>
            <a:noFill/>
          </a:ln>
        </p:spPr>
      </p:pic>
      <p:cxnSp>
        <p:nvCxnSpPr>
          <p:cNvPr id="96" name="Google Shape;96;p1"/>
          <p:cNvCxnSpPr/>
          <p:nvPr/>
        </p:nvCxnSpPr>
        <p:spPr>
          <a:xfrm>
            <a:off x="304800" y="2286000"/>
            <a:ext cx="6080220" cy="0"/>
          </a:xfrm>
          <a:prstGeom prst="straightConnector1">
            <a:avLst/>
          </a:prstGeom>
          <a:noFill/>
          <a:ln w="79375" cap="flat" cmpd="sng">
            <a:solidFill>
              <a:srgbClr val="800000"/>
            </a:solidFill>
            <a:prstDash val="solid"/>
            <a:round/>
            <a:headEnd type="none" w="med" len="med"/>
            <a:tailEnd type="none" w="med" len="med"/>
          </a:ln>
        </p:spPr>
      </p:cxnSp>
      <p:cxnSp>
        <p:nvCxnSpPr>
          <p:cNvPr id="97" name="Google Shape;97;p1"/>
          <p:cNvCxnSpPr/>
          <p:nvPr/>
        </p:nvCxnSpPr>
        <p:spPr>
          <a:xfrm>
            <a:off x="304800" y="3340100"/>
            <a:ext cx="6080220" cy="12700"/>
          </a:xfrm>
          <a:prstGeom prst="straightConnector1">
            <a:avLst/>
          </a:prstGeom>
          <a:noFill/>
          <a:ln w="79375" cap="flat" cmpd="sng">
            <a:solidFill>
              <a:srgbClr val="800000"/>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b="1"/>
              <a:t>Latent Early-life Associated Regulation (LEARn) model</a:t>
            </a:r>
            <a:endParaRPr/>
          </a:p>
        </p:txBody>
      </p:sp>
      <p:sp>
        <p:nvSpPr>
          <p:cNvPr id="222" name="Google Shape;222;p17"/>
          <p:cNvSpPr txBox="1">
            <a:spLocks noGrp="1"/>
          </p:cNvSpPr>
          <p:nvPr>
            <p:ph type="body" idx="1"/>
          </p:nvPr>
        </p:nvSpPr>
        <p:spPr>
          <a:xfrm>
            <a:off x="381000" y="1828800"/>
            <a:ext cx="4219575"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u="sng"/>
              <a:t>Later in life </a:t>
            </a:r>
            <a:r>
              <a:rPr lang="en-US" b="1">
                <a:solidFill>
                  <a:srgbClr val="FF0000"/>
                </a:solidFill>
              </a:rPr>
              <a:t>epigenetic factors </a:t>
            </a:r>
            <a:r>
              <a:rPr lang="en-US"/>
              <a:t>alter genes initially primed at the </a:t>
            </a:r>
            <a:r>
              <a:rPr lang="en-US" u="sng"/>
              <a:t>developmental stage of life</a:t>
            </a:r>
            <a:r>
              <a:rPr lang="en-US"/>
              <a:t> but pathological results like AD occur later in life. </a:t>
            </a:r>
            <a:endParaRPr/>
          </a:p>
        </p:txBody>
      </p:sp>
      <p:pic>
        <p:nvPicPr>
          <p:cNvPr id="223" name="Google Shape;223;p17"/>
          <p:cNvPicPr preferRelativeResize="0"/>
          <p:nvPr/>
        </p:nvPicPr>
        <p:blipFill rotWithShape="1">
          <a:blip r:embed="rId3">
            <a:alphaModFix/>
          </a:blip>
          <a:srcRect/>
          <a:stretch/>
        </p:blipFill>
        <p:spPr>
          <a:xfrm>
            <a:off x="4638675" y="2286000"/>
            <a:ext cx="4328900" cy="3073400"/>
          </a:xfrm>
          <a:prstGeom prst="rect">
            <a:avLst/>
          </a:prstGeom>
          <a:noFill/>
          <a:ln>
            <a:noFill/>
          </a:ln>
          <a:effectLst>
            <a:outerShdw blurRad="292100" dist="139700" dir="2700000" algn="tl" rotWithShape="0">
              <a:srgbClr val="333333">
                <a:alpha val="64705"/>
              </a:srgbClr>
            </a:outerShdw>
          </a:effectLst>
        </p:spPr>
      </p:pic>
      <p:sp>
        <p:nvSpPr>
          <p:cNvPr id="224" name="Google Shape;224;p17"/>
          <p:cNvSpPr/>
          <p:nvPr/>
        </p:nvSpPr>
        <p:spPr>
          <a:xfrm>
            <a:off x="4395575" y="5791200"/>
            <a:ext cx="4572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Molecular Psychiatry (2009) 14, 992–1003; doi:10.1038/mp.2009.82</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a:spLocks noGrp="1"/>
          </p:cNvSpPr>
          <p:nvPr>
            <p:ph type="title"/>
          </p:nvPr>
        </p:nvSpPr>
        <p:spPr>
          <a:xfrm>
            <a:off x="476251" y="4572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b="1"/>
              <a:t>Latent Early-life Associated Regulation (LEARn) model</a:t>
            </a:r>
            <a:endParaRPr/>
          </a:p>
        </p:txBody>
      </p:sp>
      <p:pic>
        <p:nvPicPr>
          <p:cNvPr id="230" name="Google Shape;230;p18"/>
          <p:cNvPicPr preferRelativeResize="0"/>
          <p:nvPr/>
        </p:nvPicPr>
        <p:blipFill rotWithShape="1">
          <a:blip r:embed="rId3">
            <a:alphaModFix/>
          </a:blip>
          <a:srcRect/>
          <a:stretch/>
        </p:blipFill>
        <p:spPr>
          <a:xfrm>
            <a:off x="381000" y="3194745"/>
            <a:ext cx="8153400" cy="3112869"/>
          </a:xfrm>
          <a:prstGeom prst="rect">
            <a:avLst/>
          </a:prstGeom>
          <a:noFill/>
          <a:ln>
            <a:noFill/>
          </a:ln>
        </p:spPr>
      </p:pic>
      <p:sp>
        <p:nvSpPr>
          <p:cNvPr id="231" name="Google Shape;231;p18"/>
          <p:cNvSpPr/>
          <p:nvPr/>
        </p:nvSpPr>
        <p:spPr>
          <a:xfrm>
            <a:off x="5162551" y="1995190"/>
            <a:ext cx="3581400" cy="120032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Environmental exposures</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Aging, Obesity, diabetes, brain trauma, c</a:t>
            </a:r>
            <a:r>
              <a:rPr lang="en-US" sz="1800">
                <a:solidFill>
                  <a:srgbClr val="000000"/>
                </a:solidFill>
                <a:latin typeface="Calibri"/>
                <a:ea typeface="Calibri"/>
                <a:cs typeface="Calibri"/>
                <a:sym typeface="Calibri"/>
              </a:rPr>
              <a:t>hronic hypoxia due to vascular insufficiency, etc</a:t>
            </a:r>
            <a:endParaRPr sz="1800">
              <a:solidFill>
                <a:schemeClr val="dk1"/>
              </a:solidFill>
              <a:latin typeface="Calibri"/>
              <a:ea typeface="Calibri"/>
              <a:cs typeface="Calibri"/>
              <a:sym typeface="Calibri"/>
            </a:endParaRPr>
          </a:p>
        </p:txBody>
      </p:sp>
      <p:sp>
        <p:nvSpPr>
          <p:cNvPr id="232" name="Google Shape;232;p18"/>
          <p:cNvSpPr/>
          <p:nvPr/>
        </p:nvSpPr>
        <p:spPr>
          <a:xfrm>
            <a:off x="952500" y="1995190"/>
            <a:ext cx="3619500" cy="120032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Early Environmental exposures </a:t>
            </a:r>
            <a:endParaRPr sz="1800" b="1">
              <a:solidFill>
                <a:srgbClr val="FF0000"/>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Poor prenatal diet and nutrition, low educational level, exposure to heavy metals, pesticides, etc</a:t>
            </a:r>
            <a:endParaRPr sz="1800">
              <a:solidFill>
                <a:schemeClr val="dk1"/>
              </a:solidFill>
              <a:latin typeface="Calibri"/>
              <a:ea typeface="Calibri"/>
              <a:cs typeface="Calibri"/>
              <a:sym typeface="Calibri"/>
            </a:endParaRPr>
          </a:p>
        </p:txBody>
      </p:sp>
      <p:sp>
        <p:nvSpPr>
          <p:cNvPr id="233" name="Google Shape;233;p18"/>
          <p:cNvSpPr/>
          <p:nvPr/>
        </p:nvSpPr>
        <p:spPr>
          <a:xfrm rot="1974392">
            <a:off x="1800859" y="3352799"/>
            <a:ext cx="419100" cy="1143000"/>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8"/>
          <p:cNvSpPr/>
          <p:nvPr/>
        </p:nvSpPr>
        <p:spPr>
          <a:xfrm>
            <a:off x="5297166" y="3312143"/>
            <a:ext cx="419100" cy="936006"/>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8"/>
          <p:cNvSpPr/>
          <p:nvPr/>
        </p:nvSpPr>
        <p:spPr>
          <a:xfrm>
            <a:off x="2409826" y="6477000"/>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Molecular Psychiatry (2009) 14, 992–1003; doi:10.1038/mp.2009.82</a:t>
            </a:r>
            <a:endParaRPr sz="1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Ways to protect against Alzheimer’s</a:t>
            </a:r>
            <a:endParaRPr b="1"/>
          </a:p>
        </p:txBody>
      </p:sp>
      <p:sp>
        <p:nvSpPr>
          <p:cNvPr id="241" name="Google Shape;241;p19"/>
          <p:cNvSpPr txBox="1">
            <a:spLocks noGrp="1"/>
          </p:cNvSpPr>
          <p:nvPr>
            <p:ph type="body" idx="1"/>
          </p:nvPr>
        </p:nvSpPr>
        <p:spPr>
          <a:xfrm>
            <a:off x="228600" y="1417637"/>
            <a:ext cx="49911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i="1"/>
              <a:t>Epigenetic Activation with:</a:t>
            </a:r>
            <a:endParaRPr/>
          </a:p>
          <a:p>
            <a:pPr marL="342900" lvl="0" indent="-342900" algn="l" rtl="0">
              <a:spcBef>
                <a:spcPts val="640"/>
              </a:spcBef>
              <a:spcAft>
                <a:spcPts val="0"/>
              </a:spcAft>
              <a:buClr>
                <a:schemeClr val="dk1"/>
              </a:buClr>
              <a:buSzPts val="3200"/>
              <a:buChar char="•"/>
            </a:pPr>
            <a:r>
              <a:rPr lang="en-US"/>
              <a:t>Exercise</a:t>
            </a:r>
            <a:endParaRPr/>
          </a:p>
          <a:p>
            <a:pPr marL="342900" lvl="0" indent="-342900" algn="l" rtl="0">
              <a:spcBef>
                <a:spcPts val="640"/>
              </a:spcBef>
              <a:spcAft>
                <a:spcPts val="0"/>
              </a:spcAft>
              <a:buClr>
                <a:schemeClr val="dk1"/>
              </a:buClr>
              <a:buSzPts val="3200"/>
              <a:buChar char="•"/>
            </a:pPr>
            <a:r>
              <a:rPr lang="en-US"/>
              <a:t>Diet</a:t>
            </a:r>
            <a:endParaRPr/>
          </a:p>
          <a:p>
            <a:pPr marL="342900" lvl="0" indent="-342900" algn="l" rtl="0">
              <a:spcBef>
                <a:spcPts val="640"/>
              </a:spcBef>
              <a:spcAft>
                <a:spcPts val="0"/>
              </a:spcAft>
              <a:buClr>
                <a:schemeClr val="dk1"/>
              </a:buClr>
              <a:buSzPts val="3200"/>
              <a:buChar char="•"/>
            </a:pPr>
            <a:r>
              <a:rPr lang="en-US"/>
              <a:t>Limit Environmental Toxins</a:t>
            </a:r>
            <a:endParaRPr/>
          </a:p>
          <a:p>
            <a:pPr marL="342900" lvl="0" indent="-342900" algn="l" rtl="0">
              <a:spcBef>
                <a:spcPts val="640"/>
              </a:spcBef>
              <a:spcAft>
                <a:spcPts val="0"/>
              </a:spcAft>
              <a:buClr>
                <a:schemeClr val="dk1"/>
              </a:buClr>
              <a:buSzPts val="3200"/>
              <a:buChar char="•"/>
            </a:pPr>
            <a:r>
              <a:rPr lang="en-US"/>
              <a:t>Stress control</a:t>
            </a:r>
            <a:endParaRPr/>
          </a:p>
        </p:txBody>
      </p:sp>
      <p:pic>
        <p:nvPicPr>
          <p:cNvPr id="242" name="Google Shape;242;p19" descr="good_hlth_chrms_rv"/>
          <p:cNvPicPr preferRelativeResize="0"/>
          <p:nvPr/>
        </p:nvPicPr>
        <p:blipFill rotWithShape="1">
          <a:blip r:embed="rId3">
            <a:alphaModFix/>
          </a:blip>
          <a:srcRect/>
          <a:stretch/>
        </p:blipFill>
        <p:spPr>
          <a:xfrm>
            <a:off x="5586527" y="3962400"/>
            <a:ext cx="3290773" cy="2546350"/>
          </a:xfrm>
          <a:prstGeom prst="rect">
            <a:avLst/>
          </a:prstGeom>
          <a:noFill/>
          <a:ln>
            <a:noFill/>
          </a:ln>
          <a:effectLst>
            <a:outerShdw blurRad="292100" dist="139700" dir="2700000" algn="tl" rotWithShape="0">
              <a:srgbClr val="333333">
                <a:alpha val="64705"/>
              </a:srgbClr>
            </a:outerShdw>
          </a:effectLst>
        </p:spPr>
      </p:pic>
      <p:pic>
        <p:nvPicPr>
          <p:cNvPr id="243" name="Google Shape;243;p19" descr="imgLiveContacts_300_006"/>
          <p:cNvPicPr preferRelativeResize="0"/>
          <p:nvPr/>
        </p:nvPicPr>
        <p:blipFill rotWithShape="1">
          <a:blip r:embed="rId4">
            <a:alphaModFix/>
          </a:blip>
          <a:srcRect/>
          <a:stretch/>
        </p:blipFill>
        <p:spPr>
          <a:xfrm>
            <a:off x="5410200" y="1447799"/>
            <a:ext cx="3467100" cy="2276475"/>
          </a:xfrm>
          <a:prstGeom prst="rect">
            <a:avLst/>
          </a:prstGeom>
          <a:noFill/>
          <a:ln>
            <a:noFill/>
          </a:ln>
          <a:effectLst>
            <a:outerShdw blurRad="292100" dist="139700" dir="2700000" algn="tl" rotWithShape="0">
              <a:srgbClr val="333333">
                <a:alpha val="64705"/>
              </a:srgbClr>
            </a:outerShdw>
          </a:effectLst>
        </p:spPr>
      </p:pic>
      <p:sp>
        <p:nvSpPr>
          <p:cNvPr id="244" name="Google Shape;244;p19"/>
          <p:cNvSpPr/>
          <p:nvPr/>
        </p:nvSpPr>
        <p:spPr>
          <a:xfrm>
            <a:off x="304800" y="4648200"/>
            <a:ext cx="431150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1">
                <a:solidFill>
                  <a:srgbClr val="FF0000"/>
                </a:solidFill>
                <a:latin typeface="Calibri"/>
                <a:ea typeface="Calibri"/>
                <a:cs typeface="Calibri"/>
                <a:sym typeface="Calibri"/>
              </a:rPr>
              <a:t>You Have a Choice!</a:t>
            </a:r>
            <a:r>
              <a:rPr lang="en-US" sz="3600" b="1" i="1">
                <a:solidFill>
                  <a:srgbClr val="FF0000"/>
                </a:solidFill>
                <a:latin typeface="Calibri"/>
                <a:ea typeface="Calibri"/>
                <a:cs typeface="Calibri"/>
                <a:sym typeface="Calibri"/>
              </a:rPr>
              <a:t> </a:t>
            </a:r>
            <a:endParaRPr sz="4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Other Epigenetic Protective Factors for AD</a:t>
            </a:r>
            <a:endParaRPr b="1"/>
          </a:p>
        </p:txBody>
      </p:sp>
      <p:sp>
        <p:nvSpPr>
          <p:cNvPr id="250" name="Google Shape;250;p20"/>
          <p:cNvSpPr txBox="1">
            <a:spLocks noGrp="1"/>
          </p:cNvSpPr>
          <p:nvPr>
            <p:ph type="body" idx="1"/>
          </p:nvPr>
        </p:nvSpPr>
        <p:spPr>
          <a:xfrm>
            <a:off x="152400" y="1524000"/>
            <a:ext cx="52578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a:t>Moderate alcohol</a:t>
            </a:r>
            <a:endParaRPr/>
          </a:p>
          <a:p>
            <a:pPr marL="342900" lvl="0" indent="-342900" algn="l" rtl="0">
              <a:spcBef>
                <a:spcPts val="592"/>
              </a:spcBef>
              <a:spcAft>
                <a:spcPts val="0"/>
              </a:spcAft>
              <a:buClr>
                <a:schemeClr val="dk1"/>
              </a:buClr>
              <a:buSzPct val="100000"/>
              <a:buChar char="•"/>
            </a:pPr>
            <a:r>
              <a:rPr lang="en-US"/>
              <a:t>Mediterranean diet</a:t>
            </a:r>
            <a:endParaRPr/>
          </a:p>
          <a:p>
            <a:pPr marL="342900" lvl="0" indent="-342900" algn="l" rtl="0">
              <a:spcBef>
                <a:spcPts val="592"/>
              </a:spcBef>
              <a:spcAft>
                <a:spcPts val="0"/>
              </a:spcAft>
              <a:buClr>
                <a:schemeClr val="dk1"/>
              </a:buClr>
              <a:buSzPct val="100000"/>
              <a:buChar char="•"/>
            </a:pPr>
            <a:r>
              <a:rPr lang="en-US"/>
              <a:t>Cognitive activity</a:t>
            </a:r>
            <a:endParaRPr/>
          </a:p>
          <a:p>
            <a:pPr marL="342900" lvl="0" indent="-342900" algn="l" rtl="0">
              <a:spcBef>
                <a:spcPts val="592"/>
              </a:spcBef>
              <a:spcAft>
                <a:spcPts val="0"/>
              </a:spcAft>
              <a:buClr>
                <a:schemeClr val="dk1"/>
              </a:buClr>
              <a:buSzPct val="100000"/>
              <a:buChar char="•"/>
            </a:pPr>
            <a:r>
              <a:rPr lang="en-US"/>
              <a:t>Social Connections</a:t>
            </a:r>
            <a:endParaRPr/>
          </a:p>
          <a:p>
            <a:pPr marL="342900" lvl="0" indent="-342900" algn="l" rtl="0">
              <a:spcBef>
                <a:spcPts val="592"/>
              </a:spcBef>
              <a:spcAft>
                <a:spcPts val="0"/>
              </a:spcAft>
              <a:buClr>
                <a:schemeClr val="dk1"/>
              </a:buClr>
              <a:buSzPct val="100000"/>
              <a:buChar char="•"/>
            </a:pPr>
            <a:r>
              <a:rPr lang="en-US"/>
              <a:t>Adequate Sleep</a:t>
            </a:r>
            <a:endParaRPr/>
          </a:p>
          <a:p>
            <a:pPr marL="342900" lvl="0" indent="-342900" algn="l" rtl="0">
              <a:spcBef>
                <a:spcPts val="592"/>
              </a:spcBef>
              <a:spcAft>
                <a:spcPts val="0"/>
              </a:spcAft>
              <a:buClr>
                <a:schemeClr val="dk1"/>
              </a:buClr>
              <a:buSzPct val="100000"/>
              <a:buChar char="•"/>
            </a:pPr>
            <a:r>
              <a:rPr lang="en-US"/>
              <a:t>NSAIDs/ASA (reduce inflammation)</a:t>
            </a:r>
            <a:endParaRPr/>
          </a:p>
          <a:p>
            <a:pPr marL="342900" lvl="0" indent="-342900" algn="l" rtl="0">
              <a:spcBef>
                <a:spcPts val="592"/>
              </a:spcBef>
              <a:spcAft>
                <a:spcPts val="0"/>
              </a:spcAft>
              <a:buClr>
                <a:schemeClr val="dk1"/>
              </a:buClr>
              <a:buSzPct val="100000"/>
              <a:buChar char="•"/>
            </a:pPr>
            <a:r>
              <a:rPr lang="en-US"/>
              <a:t>Estrogen replacement </a:t>
            </a:r>
            <a:endParaRPr/>
          </a:p>
          <a:p>
            <a:pPr marL="0" lvl="0" indent="0" algn="l" rtl="0">
              <a:spcBef>
                <a:spcPts val="592"/>
              </a:spcBef>
              <a:spcAft>
                <a:spcPts val="0"/>
              </a:spcAft>
              <a:buClr>
                <a:schemeClr val="dk1"/>
              </a:buClr>
              <a:buSzPct val="100000"/>
              <a:buNone/>
            </a:pPr>
            <a:r>
              <a:rPr lang="en-US"/>
              <a:t>therapy after menopause?</a:t>
            </a:r>
            <a:endParaRPr/>
          </a:p>
        </p:txBody>
      </p:sp>
      <p:pic>
        <p:nvPicPr>
          <p:cNvPr id="251" name="Google Shape;251;p20" descr="http://ww2.hdnux.com/photos/20/16/03/4251849/5/628x471.jpg"/>
          <p:cNvPicPr preferRelativeResize="0"/>
          <p:nvPr/>
        </p:nvPicPr>
        <p:blipFill rotWithShape="1">
          <a:blip r:embed="rId3">
            <a:alphaModFix/>
          </a:blip>
          <a:srcRect/>
          <a:stretch/>
        </p:blipFill>
        <p:spPr>
          <a:xfrm>
            <a:off x="4486275" y="1676400"/>
            <a:ext cx="4533900" cy="3169398"/>
          </a:xfrm>
          <a:prstGeom prst="rect">
            <a:avLst/>
          </a:prstGeom>
          <a:noFill/>
          <a:ln>
            <a:noFill/>
          </a:ln>
        </p:spPr>
      </p:pic>
      <p:sp>
        <p:nvSpPr>
          <p:cNvPr id="252" name="Google Shape;252;p20"/>
          <p:cNvSpPr/>
          <p:nvPr/>
        </p:nvSpPr>
        <p:spPr>
          <a:xfrm>
            <a:off x="4191000" y="609600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Ann Neurol. 2006 Jun;59(6):912-21.</a:t>
            </a:r>
            <a:br>
              <a:rPr lang="en-US" sz="1200">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Mediterranean diet and risk for Alzheimer's disease.</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Scarmeas N, Stern Y, Tang MX, Mayeux R, Luchsinger JA.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1" descr="MPj04308010000[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58" name="Google Shape;258;p21"/>
          <p:cNvSpPr txBox="1">
            <a:spLocks noGrp="1"/>
          </p:cNvSpPr>
          <p:nvPr>
            <p:ph type="title"/>
          </p:nvPr>
        </p:nvSpPr>
        <p:spPr>
          <a:xfrm>
            <a:off x="381000" y="457200"/>
            <a:ext cx="8229600" cy="2971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600" b="1" i="1"/>
              <a:t>“If there were a drug that could prevent heart attacks, strokes and cancer and treat everything from fragile bones to constipation while quite possibly staving off dementia and improving sleep would anyone over 65 refuse this miracle elixir?”</a:t>
            </a:r>
            <a:endParaRPr b="1" i="1">
              <a:solidFill>
                <a:srgbClr val="FF3300"/>
              </a:solidFill>
            </a:endParaRPr>
          </a:p>
        </p:txBody>
      </p:sp>
      <p:sp>
        <p:nvSpPr>
          <p:cNvPr id="259" name="Google Shape;259;p21"/>
          <p:cNvSpPr/>
          <p:nvPr/>
        </p:nvSpPr>
        <p:spPr>
          <a:xfrm>
            <a:off x="152400" y="3733800"/>
            <a:ext cx="5638800" cy="31700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8 out of 10 seniors forego </a:t>
            </a:r>
            <a:r>
              <a:rPr lang="en-US" sz="4000" b="1" i="1">
                <a:solidFill>
                  <a:srgbClr val="FF3300"/>
                </a:solidFill>
                <a:latin typeface="Calibri"/>
                <a:ea typeface="Calibri"/>
                <a:cs typeface="Calibri"/>
                <a:sym typeface="Calibri"/>
              </a:rPr>
              <a:t>Exercise</a:t>
            </a:r>
            <a:endParaRPr sz="4000" i="1">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b="1">
                <a:solidFill>
                  <a:schemeClr val="dk1"/>
                </a:solidFill>
                <a:latin typeface="Calibri"/>
                <a:ea typeface="Calibri"/>
                <a:cs typeface="Calibri"/>
                <a:sym typeface="Calibri"/>
              </a:rPr>
              <a:t>Which has all of these benefits</a:t>
            </a:r>
            <a:br>
              <a:rPr lang="en-US" sz="4000" b="1">
                <a:solidFill>
                  <a:schemeClr val="dk1"/>
                </a:solidFill>
                <a:latin typeface="Calibri"/>
                <a:ea typeface="Calibri"/>
                <a:cs typeface="Calibri"/>
                <a:sym typeface="Calibri"/>
              </a:rPr>
            </a:br>
            <a:endParaRPr sz="4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 calcmode="lin" valueType="num">
                                      <p:cBhvr additive="base">
                                        <p:cTn id="7" dur="500"/>
                                        <p:tgtEl>
                                          <p:spTgt spid="2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2" descr="http://blog.professionalsupplementcenter.com/wp-content/uploads/2013/01/Exercise-Your-Brain.jpg"/>
          <p:cNvPicPr preferRelativeResize="0"/>
          <p:nvPr/>
        </p:nvPicPr>
        <p:blipFill rotWithShape="1">
          <a:blip r:embed="rId3">
            <a:alphaModFix/>
          </a:blip>
          <a:srcRect b="18653"/>
          <a:stretch/>
        </p:blipFill>
        <p:spPr>
          <a:xfrm>
            <a:off x="2514600" y="3733800"/>
            <a:ext cx="3641567" cy="2962275"/>
          </a:xfrm>
          <a:prstGeom prst="rect">
            <a:avLst/>
          </a:prstGeom>
          <a:noFill/>
          <a:ln>
            <a:noFill/>
          </a:ln>
        </p:spPr>
      </p:pic>
      <p:sp>
        <p:nvSpPr>
          <p:cNvPr id="265" name="Google Shape;265;p22"/>
          <p:cNvSpPr txBox="1">
            <a:spLocks noGrp="1"/>
          </p:cNvSpPr>
          <p:nvPr>
            <p:ph type="title"/>
          </p:nvPr>
        </p:nvSpPr>
        <p:spPr>
          <a:xfrm>
            <a:off x="457200" y="2857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Physical Activity and Brain Thickness</a:t>
            </a:r>
            <a:endParaRPr b="1"/>
          </a:p>
        </p:txBody>
      </p:sp>
      <p:sp>
        <p:nvSpPr>
          <p:cNvPr id="266" name="Google Shape;266;p22"/>
          <p:cNvSpPr txBox="1">
            <a:spLocks noGrp="1"/>
          </p:cNvSpPr>
          <p:nvPr>
            <p:ph type="body" idx="1"/>
          </p:nvPr>
        </p:nvSpPr>
        <p:spPr>
          <a:xfrm>
            <a:off x="457200" y="914400"/>
            <a:ext cx="85344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&gt; 72 blocks walking per week </a:t>
            </a:r>
            <a:r>
              <a:rPr lang="en-US" sz="3600" b="1" i="1">
                <a:solidFill>
                  <a:schemeClr val="dk2"/>
                </a:solidFill>
              </a:rPr>
              <a:t>increases brain volume</a:t>
            </a:r>
            <a:endParaRPr/>
          </a:p>
          <a:p>
            <a:pPr marL="342900" lvl="0" indent="-342900" algn="l" rtl="0">
              <a:spcBef>
                <a:spcPts val="640"/>
              </a:spcBef>
              <a:spcAft>
                <a:spcPts val="0"/>
              </a:spcAft>
              <a:buClr>
                <a:schemeClr val="dk2"/>
              </a:buClr>
              <a:buSzPts val="3200"/>
              <a:buChar char="•"/>
            </a:pPr>
            <a:r>
              <a:rPr lang="en-US" b="1" i="1">
                <a:solidFill>
                  <a:schemeClr val="dk2"/>
                </a:solidFill>
              </a:rPr>
              <a:t>Exercise improves Brain Circulation</a:t>
            </a:r>
            <a:endParaRPr/>
          </a:p>
          <a:p>
            <a:pPr marL="342900" lvl="0" indent="-342900" algn="l" rtl="0">
              <a:spcBef>
                <a:spcPts val="720"/>
              </a:spcBef>
              <a:spcAft>
                <a:spcPts val="0"/>
              </a:spcAft>
              <a:buClr>
                <a:schemeClr val="dk1"/>
              </a:buClr>
              <a:buSzPts val="3200"/>
              <a:buChar char="•"/>
            </a:pPr>
            <a:r>
              <a:rPr lang="en-US"/>
              <a:t>Sedentary lifestyle results in </a:t>
            </a:r>
            <a:r>
              <a:rPr lang="en-US" sz="3600" b="1" i="1">
                <a:solidFill>
                  <a:srgbClr val="FF0000"/>
                </a:solidFill>
              </a:rPr>
              <a:t>gradual brain atrophy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3"/>
          <p:cNvPicPr preferRelativeResize="0"/>
          <p:nvPr/>
        </p:nvPicPr>
        <p:blipFill rotWithShape="1">
          <a:blip r:embed="rId3">
            <a:alphaModFix/>
          </a:blip>
          <a:srcRect/>
          <a:stretch/>
        </p:blipFill>
        <p:spPr>
          <a:xfrm>
            <a:off x="381000" y="19050"/>
            <a:ext cx="7362825" cy="6667500"/>
          </a:xfrm>
          <a:prstGeom prst="rect">
            <a:avLst/>
          </a:prstGeom>
          <a:noFill/>
          <a:ln>
            <a:noFill/>
          </a:ln>
          <a:effectLst>
            <a:outerShdw blurRad="292100" dist="139700" dir="2700000" algn="tl" rotWithShape="0">
              <a:srgbClr val="333333">
                <a:alpha val="64705"/>
              </a:srgbClr>
            </a:outerShdw>
          </a:effectLst>
        </p:spPr>
      </p:pic>
      <p:sp>
        <p:nvSpPr>
          <p:cNvPr id="272" name="Google Shape;272;p23"/>
          <p:cNvSpPr/>
          <p:nvPr/>
        </p:nvSpPr>
        <p:spPr>
          <a:xfrm>
            <a:off x="1828800" y="4191000"/>
            <a:ext cx="7391400" cy="184665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Chronic hypoxia is a common and contributes significantly to the progression of widespread diseases including fever, chronic obstructive pulmonary disease, obstructive sleep apnea syndrome, stroke, cancer, neurodegenerative disorders and etc. </a:t>
            </a:r>
            <a:r>
              <a:rPr lang="en-US" sz="2000" b="1" i="1">
                <a:solidFill>
                  <a:srgbClr val="FF0000"/>
                </a:solidFill>
                <a:latin typeface="Calibri"/>
                <a:ea typeface="Calibri"/>
                <a:cs typeface="Calibri"/>
                <a:sym typeface="Calibri"/>
              </a:rPr>
              <a:t>It has been shown that individuals who have suffered severe hypoxia or ischemia are more susceptible to developing  AD</a:t>
            </a:r>
            <a:endParaRPr sz="2000" b="1" i="1">
              <a:solidFill>
                <a:srgbClr val="FF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4"/>
          <p:cNvPicPr preferRelativeResize="0"/>
          <p:nvPr/>
        </p:nvPicPr>
        <p:blipFill rotWithShape="1">
          <a:blip r:embed="rId3">
            <a:alphaModFix/>
          </a:blip>
          <a:srcRect/>
          <a:stretch/>
        </p:blipFill>
        <p:spPr>
          <a:xfrm>
            <a:off x="285750" y="152400"/>
            <a:ext cx="4679884" cy="6479189"/>
          </a:xfrm>
          <a:prstGeom prst="rect">
            <a:avLst/>
          </a:prstGeom>
          <a:noFill/>
          <a:ln>
            <a:noFill/>
          </a:ln>
          <a:effectLst>
            <a:outerShdw blurRad="292100" dist="139700" dir="2700000" algn="tl" rotWithShape="0">
              <a:srgbClr val="333333">
                <a:alpha val="64705"/>
              </a:srgbClr>
            </a:outerShdw>
          </a:effectLst>
        </p:spPr>
      </p:pic>
      <p:sp>
        <p:nvSpPr>
          <p:cNvPr id="278" name="Google Shape;278;p24"/>
          <p:cNvSpPr/>
          <p:nvPr/>
        </p:nvSpPr>
        <p:spPr>
          <a:xfrm>
            <a:off x="2819400" y="2209800"/>
            <a:ext cx="6019800" cy="335476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META-analysis, comprising prospective studies that investigated the association between adherence to Mediterranean diet and health status, showed </a:t>
            </a:r>
            <a:r>
              <a:rPr lang="en-US" sz="2800" b="1" i="1">
                <a:solidFill>
                  <a:srgbClr val="FF0000"/>
                </a:solidFill>
                <a:latin typeface="Calibri"/>
                <a:ea typeface="Calibri"/>
                <a:cs typeface="Calibri"/>
                <a:sym typeface="Calibri"/>
              </a:rPr>
              <a:t>a significant association between a greater adherence to Mediterranean diet reduces risk of major chronic degenerative diseases, including AD.</a:t>
            </a:r>
            <a:endParaRPr sz="2400" b="1" i="1">
              <a:solidFill>
                <a:srgbClr val="FF0000"/>
              </a:solidFill>
              <a:latin typeface="Calibri"/>
              <a:ea typeface="Calibri"/>
              <a:cs typeface="Calibri"/>
              <a:sym typeface="Calibri"/>
            </a:endParaRPr>
          </a:p>
        </p:txBody>
      </p:sp>
      <p:sp>
        <p:nvSpPr>
          <p:cNvPr id="279" name="Google Shape;279;p24"/>
          <p:cNvSpPr/>
          <p:nvPr/>
        </p:nvSpPr>
        <p:spPr>
          <a:xfrm>
            <a:off x="5257800" y="380999"/>
            <a:ext cx="3785845" cy="6463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Dietary Prevention</a:t>
            </a:r>
            <a:endParaRPr sz="36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5"/>
          <p:cNvSpPr txBox="1">
            <a:spLocks noGrp="1"/>
          </p:cNvSpPr>
          <p:nvPr>
            <p:ph type="title"/>
          </p:nvPr>
        </p:nvSpPr>
        <p:spPr>
          <a:xfrm>
            <a:off x="381000" y="381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Fish Consumption</a:t>
            </a:r>
            <a:endParaRPr b="1"/>
          </a:p>
        </p:txBody>
      </p:sp>
      <p:pic>
        <p:nvPicPr>
          <p:cNvPr id="285" name="Google Shape;285;p25"/>
          <p:cNvPicPr preferRelativeResize="0"/>
          <p:nvPr/>
        </p:nvPicPr>
        <p:blipFill rotWithShape="1">
          <a:blip r:embed="rId3">
            <a:alphaModFix/>
          </a:blip>
          <a:srcRect/>
          <a:stretch/>
        </p:blipFill>
        <p:spPr>
          <a:xfrm>
            <a:off x="152400" y="990600"/>
            <a:ext cx="6715125" cy="5343525"/>
          </a:xfrm>
          <a:prstGeom prst="rect">
            <a:avLst/>
          </a:prstGeom>
          <a:noFill/>
          <a:ln>
            <a:noFill/>
          </a:ln>
          <a:effectLst>
            <a:outerShdw blurRad="292100" dist="139700" dir="2700000" algn="tl" rotWithShape="0">
              <a:srgbClr val="333333">
                <a:alpha val="64705"/>
              </a:srgbClr>
            </a:outerShdw>
          </a:effectLst>
        </p:spPr>
      </p:pic>
      <p:sp>
        <p:nvSpPr>
          <p:cNvPr id="286" name="Google Shape;286;p25"/>
          <p:cNvSpPr txBox="1">
            <a:spLocks noGrp="1"/>
          </p:cNvSpPr>
          <p:nvPr>
            <p:ph type="body" idx="1"/>
          </p:nvPr>
        </p:nvSpPr>
        <p:spPr>
          <a:xfrm>
            <a:off x="1905000" y="4495800"/>
            <a:ext cx="7391400" cy="990600"/>
          </a:xfrm>
          <a:prstGeom prst="rect">
            <a:avLst/>
          </a:prstGeom>
          <a:solidFill>
            <a:schemeClr val="lt1">
              <a:alpha val="66666"/>
            </a:schemeClr>
          </a:solid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Clr>
                <a:schemeClr val="dk1"/>
              </a:buClr>
              <a:buSzPct val="100000"/>
              <a:buNone/>
            </a:pPr>
            <a:r>
              <a:rPr lang="en-US" b="1" i="1"/>
              <a:t>Twice weekly baked or broiled fish helps preserve brain volume and protect against AD</a:t>
            </a:r>
            <a:endParaRPr b="1" i="1"/>
          </a:p>
        </p:txBody>
      </p:sp>
      <p:pic>
        <p:nvPicPr>
          <p:cNvPr id="287" name="Google Shape;287;p25" descr="http://i247.photobucket.com/albums/gg158/MDA2008/2471187593_8ca4fd1ff7.jpg"/>
          <p:cNvPicPr preferRelativeResize="0"/>
          <p:nvPr/>
        </p:nvPicPr>
        <p:blipFill rotWithShape="1">
          <a:blip r:embed="rId4">
            <a:alphaModFix/>
          </a:blip>
          <a:srcRect/>
          <a:stretch/>
        </p:blipFill>
        <p:spPr>
          <a:xfrm>
            <a:off x="6115050" y="990600"/>
            <a:ext cx="2590800" cy="1721787"/>
          </a:xfrm>
          <a:prstGeom prst="rect">
            <a:avLst/>
          </a:prstGeom>
          <a:noFill/>
          <a:ln>
            <a:noFill/>
          </a:ln>
          <a:effectLst>
            <a:outerShdw blurRad="292100" dist="139700" dir="2700000" algn="tl" rotWithShape="0">
              <a:srgbClr val="333333">
                <a:alpha val="64705"/>
              </a:srgbClr>
            </a:outerShdw>
          </a:effectLst>
        </p:spPr>
      </p:pic>
      <p:sp>
        <p:nvSpPr>
          <p:cNvPr id="288" name="Google Shape;288;p25"/>
          <p:cNvSpPr/>
          <p:nvPr/>
        </p:nvSpPr>
        <p:spPr>
          <a:xfrm>
            <a:off x="161925" y="123825"/>
            <a:ext cx="1600201"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Dietary </a:t>
            </a:r>
            <a:endParaRPr/>
          </a:p>
          <a:p>
            <a:pPr marL="0" marR="0" lvl="0" indent="0" algn="ctr" rtl="0">
              <a:spcBef>
                <a:spcPts val="0"/>
              </a:spcBef>
              <a:spcAft>
                <a:spcPts val="0"/>
              </a:spcAft>
              <a:buNone/>
            </a:pPr>
            <a:r>
              <a:rPr lang="en-US" sz="2000" b="1">
                <a:solidFill>
                  <a:schemeClr val="dk1"/>
                </a:solidFill>
                <a:latin typeface="Calibri"/>
                <a:ea typeface="Calibri"/>
                <a:cs typeface="Calibri"/>
                <a:sym typeface="Calibri"/>
              </a:rPr>
              <a:t>Prevention</a:t>
            </a:r>
            <a:endParaRPr sz="2000" b="1">
              <a:solidFill>
                <a:schemeClr val="dk1"/>
              </a:solidFill>
              <a:latin typeface="Calibri"/>
              <a:ea typeface="Calibri"/>
              <a:cs typeface="Calibri"/>
              <a:sym typeface="Calibri"/>
            </a:endParaRPr>
          </a:p>
        </p:txBody>
      </p:sp>
      <p:sp>
        <p:nvSpPr>
          <p:cNvPr id="289" name="Google Shape;289;p25"/>
          <p:cNvSpPr/>
          <p:nvPr/>
        </p:nvSpPr>
        <p:spPr>
          <a:xfrm>
            <a:off x="304800" y="6334125"/>
            <a:ext cx="861060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Cyrus A. Raji, Kirk I. Erickson, Oscar L. Lopez, Lewis H. Kuller, H. Michael Gach, Paul M. Thompson, Mario Riverol, James T. Becker. </a:t>
            </a:r>
            <a:r>
              <a:rPr lang="en-US" sz="1100" b="1">
                <a:solidFill>
                  <a:schemeClr val="dk1"/>
                </a:solidFill>
                <a:latin typeface="Calibri"/>
                <a:ea typeface="Calibri"/>
                <a:cs typeface="Calibri"/>
                <a:sym typeface="Calibri"/>
              </a:rPr>
              <a:t>Regular Fish Consumption and Age-Related Brain Gray Matter Loss</a:t>
            </a:r>
            <a:r>
              <a:rPr lang="en-US" sz="1100">
                <a:solidFill>
                  <a:schemeClr val="dk1"/>
                </a:solidFill>
                <a:latin typeface="Calibri"/>
                <a:ea typeface="Calibri"/>
                <a:cs typeface="Calibri"/>
                <a:sym typeface="Calibri"/>
              </a:rPr>
              <a:t>. </a:t>
            </a:r>
            <a:r>
              <a:rPr lang="en-US" sz="1100" i="1">
                <a:solidFill>
                  <a:schemeClr val="dk1"/>
                </a:solidFill>
                <a:latin typeface="Calibri"/>
                <a:ea typeface="Calibri"/>
                <a:cs typeface="Calibri"/>
                <a:sym typeface="Calibri"/>
              </a:rPr>
              <a:t>American Journal of Preventive Medicine</a:t>
            </a:r>
            <a:r>
              <a:rPr lang="en-US" sz="1100">
                <a:solidFill>
                  <a:schemeClr val="dk1"/>
                </a:solidFill>
                <a:latin typeface="Calibri"/>
                <a:ea typeface="Calibri"/>
                <a:cs typeface="Calibri"/>
                <a:sym typeface="Calibri"/>
              </a:rPr>
              <a:t>, 2014; DOI: </a:t>
            </a:r>
            <a:r>
              <a:rPr lang="en-US" sz="11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10.1016/j.amepre.2014.05.037</a:t>
            </a:r>
            <a:endParaRPr sz="11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6" descr="http://arab-diet.net/wp-content/uploads/2012/12/%D9%83%D8%A7%D8%B1%D8%A81.jpg"/>
          <p:cNvPicPr preferRelativeResize="0"/>
          <p:nvPr/>
        </p:nvPicPr>
        <p:blipFill rotWithShape="1">
          <a:blip r:embed="rId3">
            <a:alphaModFix/>
          </a:blip>
          <a:srcRect/>
          <a:stretch/>
        </p:blipFill>
        <p:spPr>
          <a:xfrm>
            <a:off x="4953000" y="4276725"/>
            <a:ext cx="4089858" cy="2362200"/>
          </a:xfrm>
          <a:prstGeom prst="rect">
            <a:avLst/>
          </a:prstGeom>
          <a:noFill/>
          <a:ln>
            <a:noFill/>
          </a:ln>
        </p:spPr>
      </p:pic>
      <p:sp>
        <p:nvSpPr>
          <p:cNvPr id="295" name="Google Shape;295;p26"/>
          <p:cNvSpPr txBox="1">
            <a:spLocks noGrp="1"/>
          </p:cNvSpPr>
          <p:nvPr>
            <p:ph type="title"/>
          </p:nvPr>
        </p:nvSpPr>
        <p:spPr>
          <a:xfrm>
            <a:off x="1828800" y="9525"/>
            <a:ext cx="6934200" cy="7524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b="1"/>
              <a:t>Inflammatory Markers Increase AD Risk</a:t>
            </a:r>
            <a:endParaRPr sz="3200" b="1"/>
          </a:p>
        </p:txBody>
      </p:sp>
      <p:sp>
        <p:nvSpPr>
          <p:cNvPr id="296" name="Google Shape;296;p26"/>
          <p:cNvSpPr txBox="1">
            <a:spLocks noGrp="1"/>
          </p:cNvSpPr>
          <p:nvPr>
            <p:ph type="body" idx="1"/>
          </p:nvPr>
        </p:nvSpPr>
        <p:spPr>
          <a:xfrm>
            <a:off x="161925" y="2184380"/>
            <a:ext cx="4957859" cy="402929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endParaRPr/>
          </a:p>
          <a:p>
            <a:pPr marL="342900" lvl="0" indent="-342900" algn="l" rtl="0">
              <a:spcBef>
                <a:spcPts val="592"/>
              </a:spcBef>
              <a:spcAft>
                <a:spcPts val="0"/>
              </a:spcAft>
              <a:buClr>
                <a:srgbClr val="FF0000"/>
              </a:buClr>
              <a:buSzPct val="100000"/>
              <a:buChar char="•"/>
            </a:pPr>
            <a:r>
              <a:rPr lang="en-US" b="1" i="1">
                <a:solidFill>
                  <a:srgbClr val="FF0000"/>
                </a:solidFill>
              </a:rPr>
              <a:t>AGEs greater </a:t>
            </a:r>
            <a:r>
              <a:rPr lang="en-US"/>
              <a:t>in poorly controlled DM, females and obesity</a:t>
            </a:r>
            <a:endParaRPr/>
          </a:p>
          <a:p>
            <a:pPr marL="342900" lvl="0" indent="-342900" algn="l" rtl="0">
              <a:spcBef>
                <a:spcPts val="592"/>
              </a:spcBef>
              <a:spcAft>
                <a:spcPts val="0"/>
              </a:spcAft>
              <a:buClr>
                <a:schemeClr val="dk1"/>
              </a:buClr>
              <a:buSzPct val="100000"/>
              <a:buChar char="•"/>
            </a:pPr>
            <a:r>
              <a:rPr lang="en-US"/>
              <a:t>Sugar binds to nerves leads to </a:t>
            </a:r>
            <a:r>
              <a:rPr lang="en-US" b="1" i="1">
                <a:solidFill>
                  <a:srgbClr val="FF0000"/>
                </a:solidFill>
              </a:rPr>
              <a:t>neuropathy</a:t>
            </a:r>
            <a:endParaRPr/>
          </a:p>
          <a:p>
            <a:pPr marL="342900" lvl="0" indent="-342900" algn="l" rtl="0">
              <a:spcBef>
                <a:spcPts val="666"/>
              </a:spcBef>
              <a:spcAft>
                <a:spcPts val="0"/>
              </a:spcAft>
              <a:buClr>
                <a:schemeClr val="dk1"/>
              </a:buClr>
              <a:buSzPct val="88888"/>
              <a:buChar char="•"/>
            </a:pPr>
            <a:r>
              <a:rPr lang="en-US"/>
              <a:t>Eventually </a:t>
            </a:r>
            <a:r>
              <a:rPr lang="en-US" sz="3600" b="1" i="1">
                <a:solidFill>
                  <a:srgbClr val="FF0000"/>
                </a:solidFill>
              </a:rPr>
              <a:t>increases brain amyloid and AD Risk</a:t>
            </a:r>
            <a:endParaRPr sz="3600" b="1" i="1">
              <a:solidFill>
                <a:srgbClr val="FF0000"/>
              </a:solidFill>
            </a:endParaRPr>
          </a:p>
        </p:txBody>
      </p:sp>
      <p:sp>
        <p:nvSpPr>
          <p:cNvPr id="297" name="Google Shape;297;p26"/>
          <p:cNvSpPr/>
          <p:nvPr/>
        </p:nvSpPr>
        <p:spPr>
          <a:xfrm>
            <a:off x="1096255" y="832809"/>
            <a:ext cx="7078796"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Excessive Carbohydrates in Diet</a:t>
            </a:r>
            <a:r>
              <a:rPr lang="en-US" sz="2800" b="1">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b="1">
                <a:solidFill>
                  <a:schemeClr val="dk1"/>
                </a:solidFill>
                <a:latin typeface="Calibri"/>
                <a:ea typeface="Calibri"/>
                <a:cs typeface="Calibri"/>
                <a:sym typeface="Calibri"/>
              </a:rPr>
              <a:t>History of Pre-Diabetes and Diabetes Increase </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b="1" i="1">
                <a:solidFill>
                  <a:srgbClr val="FF0000"/>
                </a:solidFill>
                <a:latin typeface="Calibri"/>
                <a:ea typeface="Calibri"/>
                <a:cs typeface="Calibri"/>
                <a:sym typeface="Calibri"/>
              </a:rPr>
              <a:t>Advanced Glycosylated End-products- AGEs</a:t>
            </a:r>
            <a:endParaRPr/>
          </a:p>
        </p:txBody>
      </p:sp>
      <p:pic>
        <p:nvPicPr>
          <p:cNvPr id="298" name="Google Shape;298;p26" descr="http://www.its254.com/wp-content/uploads/2014/09/43213-sweets-donuts-sweets.jpg"/>
          <p:cNvPicPr preferRelativeResize="0"/>
          <p:nvPr/>
        </p:nvPicPr>
        <p:blipFill rotWithShape="1">
          <a:blip r:embed="rId4">
            <a:alphaModFix/>
          </a:blip>
          <a:srcRect/>
          <a:stretch/>
        </p:blipFill>
        <p:spPr>
          <a:xfrm>
            <a:off x="5350792" y="2217804"/>
            <a:ext cx="3294273" cy="2058921"/>
          </a:xfrm>
          <a:prstGeom prst="rect">
            <a:avLst/>
          </a:prstGeom>
          <a:noFill/>
          <a:ln>
            <a:noFill/>
          </a:ln>
        </p:spPr>
      </p:pic>
      <p:sp>
        <p:nvSpPr>
          <p:cNvPr id="299" name="Google Shape;299;p26"/>
          <p:cNvSpPr/>
          <p:nvPr/>
        </p:nvSpPr>
        <p:spPr>
          <a:xfrm>
            <a:off x="161925" y="123825"/>
            <a:ext cx="1600201"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Dietary </a:t>
            </a:r>
            <a:endParaRPr/>
          </a:p>
          <a:p>
            <a:pPr marL="0" marR="0" lvl="0" indent="0" algn="ctr" rtl="0">
              <a:spcBef>
                <a:spcPts val="0"/>
              </a:spcBef>
              <a:spcAft>
                <a:spcPts val="0"/>
              </a:spcAft>
              <a:buNone/>
            </a:pPr>
            <a:r>
              <a:rPr lang="en-US" sz="2000" b="1">
                <a:solidFill>
                  <a:schemeClr val="dk1"/>
                </a:solidFill>
                <a:latin typeface="Calibri"/>
                <a:ea typeface="Calibri"/>
                <a:cs typeface="Calibri"/>
                <a:sym typeface="Calibri"/>
              </a:rPr>
              <a:t>Prevention</a:t>
            </a:r>
            <a:endParaRPr sz="2000"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D707-B625-513F-2B8C-5B3C64B9E6C9}"/>
              </a:ext>
            </a:extLst>
          </p:cNvPr>
          <p:cNvSpPr>
            <a:spLocks noGrp="1"/>
          </p:cNvSpPr>
          <p:nvPr>
            <p:ph type="title"/>
          </p:nvPr>
        </p:nvSpPr>
        <p:spPr/>
        <p:txBody>
          <a:bodyPr/>
          <a:lstStyle/>
          <a:p>
            <a:r>
              <a:rPr lang="en-US" b="1" cap="all" dirty="0">
                <a:solidFill>
                  <a:srgbClr val="999999"/>
                </a:solidFill>
                <a:latin typeface="montserrat" panose="00000500000000000000" pitchFamily="2" charset="0"/>
              </a:rPr>
              <a:t>DISCLAIMER</a:t>
            </a:r>
            <a:endParaRPr lang="en-US" dirty="0"/>
          </a:p>
        </p:txBody>
      </p:sp>
      <p:sp>
        <p:nvSpPr>
          <p:cNvPr id="5" name="TextBox 4">
            <a:extLst>
              <a:ext uri="{FF2B5EF4-FFF2-40B4-BE49-F238E27FC236}">
                <a16:creationId xmlns:a16="http://schemas.microsoft.com/office/drawing/2014/main" id="{45E59568-21C8-6491-E6F3-0AEFEE82AB0F}"/>
              </a:ext>
            </a:extLst>
          </p:cNvPr>
          <p:cNvSpPr txBox="1"/>
          <p:nvPr/>
        </p:nvSpPr>
        <p:spPr>
          <a:xfrm>
            <a:off x="628650" y="1749412"/>
            <a:ext cx="7818539" cy="4401205"/>
          </a:xfrm>
          <a:prstGeom prst="rect">
            <a:avLst/>
          </a:prstGeom>
          <a:noFill/>
        </p:spPr>
        <p:txBody>
          <a:bodyPr wrap="square">
            <a:spAutoFit/>
          </a:bodyPr>
          <a:lstStyle/>
          <a:p>
            <a:pPr fontAlgn="base"/>
            <a:r>
              <a:rPr lang="en-US" sz="2000" dirty="0">
                <a:effectLst/>
              </a:rPr>
              <a:t>Every effort has been made by the author(s) to provide accurate, up-to-date information. However, the medical knowledge base is dynamic and errors can occur. By using the information contained herein, the reader willingly assumes all risks in connection with such use. Neither the author nor UPMC, St Barnabas Health System </a:t>
            </a:r>
            <a:r>
              <a:rPr lang="en-US" sz="2000" dirty="0"/>
              <a:t>nor any other organization that is affiliated with the authors, </a:t>
            </a:r>
            <a:r>
              <a:rPr lang="en-US" sz="2000" dirty="0">
                <a:effectLst/>
              </a:rPr>
              <a:t>shall be held responsible for errors, omissions in information herein nor liable for any special, consequential, or exemplary damages resulting, in whole or in part, from any viewer(s)’ use of or reliance upon, this material.</a:t>
            </a:r>
          </a:p>
          <a:p>
            <a:pPr fontAlgn="base"/>
            <a:r>
              <a:rPr lang="en-US" sz="2000" b="1" dirty="0">
                <a:effectLst/>
              </a:rPr>
              <a:t>CLINICAL DISCLAIMER:</a:t>
            </a:r>
            <a:br>
              <a:rPr lang="en-US" sz="2000" dirty="0">
                <a:effectLst/>
              </a:rPr>
            </a:br>
            <a:r>
              <a:rPr lang="en-US" sz="2000" dirty="0">
                <a:effectLst/>
              </a:rPr>
              <a:t>Clinical information is provided for educational purposes and not as a medical or professional service. Person(s) who are not medical professionals should have clinical information reviewed and interpreted or applied only by the appropriate health professional(s).</a:t>
            </a:r>
          </a:p>
        </p:txBody>
      </p:sp>
    </p:spTree>
    <p:extLst>
      <p:ext uri="{BB962C8B-B14F-4D97-AF65-F5344CB8AC3E}">
        <p14:creationId xmlns:p14="http://schemas.microsoft.com/office/powerpoint/2010/main" val="284724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7"/>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Brain Health Diet</a:t>
            </a:r>
            <a:endParaRPr b="1"/>
          </a:p>
        </p:txBody>
      </p:sp>
      <p:sp>
        <p:nvSpPr>
          <p:cNvPr id="305" name="Google Shape;305;p27"/>
          <p:cNvSpPr txBox="1">
            <a:spLocks noGrp="1"/>
          </p:cNvSpPr>
          <p:nvPr>
            <p:ph type="body" idx="1"/>
          </p:nvPr>
        </p:nvSpPr>
        <p:spPr>
          <a:xfrm>
            <a:off x="457200" y="914400"/>
            <a:ext cx="4038600" cy="54102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FFC000"/>
              </a:buClr>
              <a:buSzPts val="2400"/>
              <a:buChar char="•"/>
            </a:pPr>
            <a:r>
              <a:rPr lang="en-US" sz="2400" b="1">
                <a:solidFill>
                  <a:srgbClr val="FFC000"/>
                </a:solidFill>
              </a:rPr>
              <a:t>20% “good” fats*</a:t>
            </a:r>
            <a:endParaRPr/>
          </a:p>
          <a:p>
            <a:pPr marL="742950" lvl="1" indent="-285750" algn="l" rtl="0">
              <a:spcBef>
                <a:spcPts val="400"/>
              </a:spcBef>
              <a:spcAft>
                <a:spcPts val="0"/>
              </a:spcAft>
              <a:buClr>
                <a:schemeClr val="dk1"/>
              </a:buClr>
              <a:buSzPts val="2000"/>
              <a:buChar char="–"/>
            </a:pPr>
            <a:r>
              <a:rPr lang="en-US" sz="2000"/>
              <a:t>extra virgin olive oil</a:t>
            </a:r>
            <a:endParaRPr/>
          </a:p>
          <a:p>
            <a:pPr marL="742950" lvl="1" indent="-285750" algn="l" rtl="0">
              <a:spcBef>
                <a:spcPts val="400"/>
              </a:spcBef>
              <a:spcAft>
                <a:spcPts val="0"/>
              </a:spcAft>
              <a:buClr>
                <a:schemeClr val="dk1"/>
              </a:buClr>
              <a:buSzPts val="2000"/>
              <a:buChar char="–"/>
            </a:pPr>
            <a:r>
              <a:rPr lang="en-US" sz="2000"/>
              <a:t>Avocado</a:t>
            </a:r>
            <a:endParaRPr/>
          </a:p>
          <a:p>
            <a:pPr marL="742950" lvl="1" indent="-285750" algn="l" rtl="0">
              <a:spcBef>
                <a:spcPts val="400"/>
              </a:spcBef>
              <a:spcAft>
                <a:spcPts val="0"/>
              </a:spcAft>
              <a:buClr>
                <a:schemeClr val="dk1"/>
              </a:buClr>
              <a:buSzPts val="2000"/>
              <a:buChar char="–"/>
            </a:pPr>
            <a:r>
              <a:rPr lang="en-US" sz="2000"/>
              <a:t>flax seed oil</a:t>
            </a:r>
            <a:endParaRPr/>
          </a:p>
          <a:p>
            <a:pPr marL="342900" lvl="0" indent="-342900" algn="l" rtl="0">
              <a:spcBef>
                <a:spcPts val="480"/>
              </a:spcBef>
              <a:spcAft>
                <a:spcPts val="0"/>
              </a:spcAft>
              <a:buClr>
                <a:srgbClr val="00B050"/>
              </a:buClr>
              <a:buSzPts val="2400"/>
              <a:buChar char="•"/>
            </a:pPr>
            <a:r>
              <a:rPr lang="en-US" sz="2400" b="1">
                <a:solidFill>
                  <a:srgbClr val="00B050"/>
                </a:solidFill>
              </a:rPr>
              <a:t>40% lean proteins*</a:t>
            </a:r>
            <a:endParaRPr/>
          </a:p>
          <a:p>
            <a:pPr marL="742950" lvl="1" indent="-285750" algn="l" rtl="0">
              <a:spcBef>
                <a:spcPts val="400"/>
              </a:spcBef>
              <a:spcAft>
                <a:spcPts val="0"/>
              </a:spcAft>
              <a:buClr>
                <a:schemeClr val="dk1"/>
              </a:buClr>
              <a:buSzPts val="2000"/>
              <a:buChar char="–"/>
            </a:pPr>
            <a:r>
              <a:rPr lang="en-US" sz="2000"/>
              <a:t>Fish</a:t>
            </a:r>
            <a:endParaRPr/>
          </a:p>
          <a:p>
            <a:pPr marL="742950" lvl="1" indent="-285750" algn="l" rtl="0">
              <a:spcBef>
                <a:spcPts val="400"/>
              </a:spcBef>
              <a:spcAft>
                <a:spcPts val="0"/>
              </a:spcAft>
              <a:buClr>
                <a:schemeClr val="dk1"/>
              </a:buClr>
              <a:buSzPts val="2000"/>
              <a:buChar char="–"/>
            </a:pPr>
            <a:r>
              <a:rPr lang="en-US" sz="2000"/>
              <a:t>Chicken</a:t>
            </a:r>
            <a:endParaRPr/>
          </a:p>
          <a:p>
            <a:pPr marL="742950" lvl="1" indent="-285750" algn="l" rtl="0">
              <a:spcBef>
                <a:spcPts val="400"/>
              </a:spcBef>
              <a:spcAft>
                <a:spcPts val="0"/>
              </a:spcAft>
              <a:buClr>
                <a:schemeClr val="dk1"/>
              </a:buClr>
              <a:buSzPts val="2000"/>
              <a:buChar char="–"/>
            </a:pPr>
            <a:r>
              <a:rPr lang="en-US" sz="2000"/>
              <a:t>Turkey</a:t>
            </a:r>
            <a:endParaRPr/>
          </a:p>
          <a:p>
            <a:pPr marL="742950" lvl="1" indent="-285750" algn="l" rtl="0">
              <a:spcBef>
                <a:spcPts val="400"/>
              </a:spcBef>
              <a:spcAft>
                <a:spcPts val="0"/>
              </a:spcAft>
              <a:buClr>
                <a:schemeClr val="dk1"/>
              </a:buClr>
              <a:buSzPts val="2000"/>
              <a:buChar char="–"/>
            </a:pPr>
            <a:r>
              <a:rPr lang="en-US" sz="2000"/>
              <a:t>soy (vegetable)</a:t>
            </a:r>
            <a:endParaRPr/>
          </a:p>
          <a:p>
            <a:pPr marL="342900" lvl="0" indent="-342900" algn="l" rtl="0">
              <a:spcBef>
                <a:spcPts val="480"/>
              </a:spcBef>
              <a:spcAft>
                <a:spcPts val="0"/>
              </a:spcAft>
              <a:buClr>
                <a:schemeClr val="dk2"/>
              </a:buClr>
              <a:buSzPts val="2400"/>
              <a:buChar char="•"/>
            </a:pPr>
            <a:r>
              <a:rPr lang="en-US" sz="2400" b="1">
                <a:solidFill>
                  <a:schemeClr val="dk2"/>
                </a:solidFill>
              </a:rPr>
              <a:t>40% complex carbohydrates*</a:t>
            </a:r>
            <a:endParaRPr/>
          </a:p>
          <a:p>
            <a:pPr marL="742950" lvl="1" indent="-285750" algn="l" rtl="0">
              <a:spcBef>
                <a:spcPts val="400"/>
              </a:spcBef>
              <a:spcAft>
                <a:spcPts val="0"/>
              </a:spcAft>
              <a:buClr>
                <a:schemeClr val="dk1"/>
              </a:buClr>
              <a:buSzPts val="2000"/>
              <a:buChar char="–"/>
            </a:pPr>
            <a:r>
              <a:rPr lang="en-US" sz="2000"/>
              <a:t>fresh fruits &amp; vegetables</a:t>
            </a:r>
            <a:endParaRPr/>
          </a:p>
          <a:p>
            <a:pPr marL="742950" lvl="1" indent="-285750" algn="l" rtl="0">
              <a:spcBef>
                <a:spcPts val="400"/>
              </a:spcBef>
              <a:spcAft>
                <a:spcPts val="0"/>
              </a:spcAft>
              <a:buClr>
                <a:schemeClr val="dk1"/>
              </a:buClr>
              <a:buSzPts val="2000"/>
              <a:buChar char="–"/>
            </a:pPr>
            <a:r>
              <a:rPr lang="en-US" sz="2000"/>
              <a:t>whole grains (lower glycemic index)</a:t>
            </a:r>
            <a:endParaRPr/>
          </a:p>
          <a:p>
            <a:pPr marL="742950" lvl="1" indent="-285750" algn="l" rtl="0">
              <a:spcBef>
                <a:spcPts val="400"/>
              </a:spcBef>
              <a:spcAft>
                <a:spcPts val="0"/>
              </a:spcAft>
              <a:buClr>
                <a:schemeClr val="dk1"/>
              </a:buClr>
              <a:buSzPts val="2000"/>
              <a:buChar char="–"/>
            </a:pPr>
            <a:r>
              <a:rPr lang="en-US" sz="2000"/>
              <a:t>Legumes</a:t>
            </a:r>
            <a:endParaRPr/>
          </a:p>
          <a:p>
            <a:pPr marL="342900" lvl="0" indent="-190500" algn="l" rtl="0">
              <a:spcBef>
                <a:spcPts val="480"/>
              </a:spcBef>
              <a:spcAft>
                <a:spcPts val="0"/>
              </a:spcAft>
              <a:buClr>
                <a:schemeClr val="dk1"/>
              </a:buClr>
              <a:buSzPts val="2400"/>
              <a:buNone/>
            </a:pPr>
            <a:endParaRPr sz="2400"/>
          </a:p>
        </p:txBody>
      </p:sp>
      <p:sp>
        <p:nvSpPr>
          <p:cNvPr id="306" name="Google Shape;306;p27"/>
          <p:cNvSpPr txBox="1">
            <a:spLocks noGrp="1"/>
          </p:cNvSpPr>
          <p:nvPr>
            <p:ph type="body" idx="2"/>
          </p:nvPr>
        </p:nvSpPr>
        <p:spPr>
          <a:xfrm>
            <a:off x="4648200" y="914400"/>
            <a:ext cx="4038600" cy="5410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2"/>
              </a:buClr>
              <a:buSzPts val="2400"/>
              <a:buChar char="•"/>
            </a:pPr>
            <a:r>
              <a:rPr lang="en-US" sz="2400" b="1">
                <a:solidFill>
                  <a:schemeClr val="accent2"/>
                </a:solidFill>
              </a:rPr>
              <a:t>Superfoods</a:t>
            </a:r>
            <a:r>
              <a:rPr lang="en-US" sz="2400"/>
              <a:t> </a:t>
            </a:r>
            <a:endParaRPr sz="2400"/>
          </a:p>
          <a:p>
            <a:pPr marL="742950" lvl="1" indent="-285750" algn="l" rtl="0">
              <a:spcBef>
                <a:spcPts val="400"/>
              </a:spcBef>
              <a:spcAft>
                <a:spcPts val="0"/>
              </a:spcAft>
              <a:buClr>
                <a:schemeClr val="dk1"/>
              </a:buClr>
              <a:buSzPts val="2000"/>
              <a:buChar char="–"/>
            </a:pPr>
            <a:r>
              <a:rPr lang="en-US" sz="2000"/>
              <a:t>Blueberries</a:t>
            </a:r>
            <a:endParaRPr/>
          </a:p>
          <a:p>
            <a:pPr marL="742950" lvl="1" indent="-285750" algn="l" rtl="0">
              <a:spcBef>
                <a:spcPts val="400"/>
              </a:spcBef>
              <a:spcAft>
                <a:spcPts val="0"/>
              </a:spcAft>
              <a:buClr>
                <a:schemeClr val="dk1"/>
              </a:buClr>
              <a:buSzPts val="2000"/>
              <a:buChar char="–"/>
            </a:pPr>
            <a:r>
              <a:rPr lang="en-US" sz="2000"/>
              <a:t>Spinach</a:t>
            </a:r>
            <a:endParaRPr/>
          </a:p>
          <a:p>
            <a:pPr marL="742950" lvl="1" indent="-285750" algn="l" rtl="0">
              <a:spcBef>
                <a:spcPts val="400"/>
              </a:spcBef>
              <a:spcAft>
                <a:spcPts val="0"/>
              </a:spcAft>
              <a:buClr>
                <a:schemeClr val="dk1"/>
              </a:buClr>
              <a:buSzPts val="2000"/>
              <a:buChar char="–"/>
            </a:pPr>
            <a:r>
              <a:rPr lang="en-US" sz="2000"/>
              <a:t>Fish oil</a:t>
            </a:r>
            <a:endParaRPr/>
          </a:p>
          <a:p>
            <a:pPr marL="742950" lvl="1" indent="-285750" algn="l" rtl="0">
              <a:spcBef>
                <a:spcPts val="400"/>
              </a:spcBef>
              <a:spcAft>
                <a:spcPts val="0"/>
              </a:spcAft>
              <a:buClr>
                <a:schemeClr val="dk1"/>
              </a:buClr>
              <a:buSzPts val="2000"/>
              <a:buChar char="–"/>
            </a:pPr>
            <a:r>
              <a:rPr lang="en-US" sz="2000"/>
              <a:t>Red Grapes</a:t>
            </a:r>
            <a:endParaRPr/>
          </a:p>
          <a:p>
            <a:pPr marL="742950" lvl="1" indent="-285750" algn="l" rtl="0">
              <a:spcBef>
                <a:spcPts val="400"/>
              </a:spcBef>
              <a:spcAft>
                <a:spcPts val="0"/>
              </a:spcAft>
              <a:buClr>
                <a:schemeClr val="dk1"/>
              </a:buClr>
              <a:buSzPts val="2000"/>
              <a:buChar char="–"/>
            </a:pPr>
            <a:r>
              <a:rPr lang="en-US" sz="2000"/>
              <a:t>Nuts and Seeds</a:t>
            </a:r>
            <a:endParaRPr/>
          </a:p>
          <a:p>
            <a:pPr marL="742950" lvl="1" indent="-285750" algn="l" rtl="0">
              <a:spcBef>
                <a:spcPts val="400"/>
              </a:spcBef>
              <a:spcAft>
                <a:spcPts val="0"/>
              </a:spcAft>
              <a:buClr>
                <a:schemeClr val="dk1"/>
              </a:buClr>
              <a:buSzPts val="2000"/>
              <a:buChar char="–"/>
            </a:pPr>
            <a:r>
              <a:rPr lang="en-US" sz="2000"/>
              <a:t>Modest amt.  Caffeine</a:t>
            </a:r>
            <a:endParaRPr/>
          </a:p>
          <a:p>
            <a:pPr marL="742950" lvl="1" indent="-285750" algn="l" rtl="0">
              <a:spcBef>
                <a:spcPts val="400"/>
              </a:spcBef>
              <a:spcAft>
                <a:spcPts val="0"/>
              </a:spcAft>
              <a:buClr>
                <a:schemeClr val="dk1"/>
              </a:buClr>
              <a:buSzPts val="2000"/>
              <a:buChar char="–"/>
            </a:pPr>
            <a:r>
              <a:rPr lang="en-US" sz="2000"/>
              <a:t>Dark Chocolate</a:t>
            </a:r>
            <a:endParaRPr/>
          </a:p>
          <a:p>
            <a:pPr marL="742950" lvl="1" indent="-158750" algn="l" rtl="0">
              <a:spcBef>
                <a:spcPts val="400"/>
              </a:spcBef>
              <a:spcAft>
                <a:spcPts val="0"/>
              </a:spcAft>
              <a:buClr>
                <a:schemeClr val="dk1"/>
              </a:buClr>
              <a:buSzPts val="2000"/>
              <a:buNone/>
            </a:pPr>
            <a:endParaRPr sz="2000"/>
          </a:p>
        </p:txBody>
      </p:sp>
      <p:pic>
        <p:nvPicPr>
          <p:cNvPr id="307" name="Google Shape;307;p27" descr="http://www.positiveproductive.com/wp-content/uploads/2014/01/brain-foods.jpg"/>
          <p:cNvPicPr preferRelativeResize="0"/>
          <p:nvPr/>
        </p:nvPicPr>
        <p:blipFill rotWithShape="1">
          <a:blip r:embed="rId3">
            <a:alphaModFix/>
          </a:blip>
          <a:srcRect/>
          <a:stretch/>
        </p:blipFill>
        <p:spPr>
          <a:xfrm>
            <a:off x="5257801" y="3733800"/>
            <a:ext cx="2678070" cy="2943226"/>
          </a:xfrm>
          <a:prstGeom prst="rect">
            <a:avLst/>
          </a:prstGeom>
          <a:noFill/>
          <a:ln>
            <a:noFill/>
          </a:ln>
        </p:spPr>
      </p:pic>
      <p:sp>
        <p:nvSpPr>
          <p:cNvPr id="308" name="Google Shape;308;p27"/>
          <p:cNvSpPr/>
          <p:nvPr/>
        </p:nvSpPr>
        <p:spPr>
          <a:xfrm>
            <a:off x="76201" y="6455405"/>
            <a:ext cx="5181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*http://www.alzheimersprevention.org/4-pillars-of-prevention/diet-and-supplements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8"/>
          <p:cNvSpPr txBox="1">
            <a:spLocks noGrp="1"/>
          </p:cNvSpPr>
          <p:nvPr>
            <p:ph type="title"/>
          </p:nvPr>
        </p:nvSpPr>
        <p:spPr>
          <a:xfrm>
            <a:off x="3810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Environmental Exposures</a:t>
            </a:r>
            <a:endParaRPr b="1"/>
          </a:p>
        </p:txBody>
      </p:sp>
      <p:sp>
        <p:nvSpPr>
          <p:cNvPr id="314" name="Google Shape;314;p28"/>
          <p:cNvSpPr txBox="1">
            <a:spLocks noGrp="1"/>
          </p:cNvSpPr>
          <p:nvPr>
            <p:ph type="body" idx="1"/>
          </p:nvPr>
        </p:nvSpPr>
        <p:spPr>
          <a:xfrm>
            <a:off x="381000" y="838200"/>
            <a:ext cx="8229600" cy="5334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3200"/>
              <a:buNone/>
            </a:pPr>
            <a:r>
              <a:rPr lang="en-US" u="sng"/>
              <a:t>Excessive Free Radials and AD</a:t>
            </a:r>
            <a:endParaRPr u="sng"/>
          </a:p>
        </p:txBody>
      </p:sp>
      <p:pic>
        <p:nvPicPr>
          <p:cNvPr id="315" name="Google Shape;315;p28" descr="http://s1.hubimg.com/u/5374128_f520.jpg"/>
          <p:cNvPicPr preferRelativeResize="0"/>
          <p:nvPr/>
        </p:nvPicPr>
        <p:blipFill rotWithShape="1">
          <a:blip r:embed="rId3">
            <a:alphaModFix/>
          </a:blip>
          <a:srcRect/>
          <a:stretch/>
        </p:blipFill>
        <p:spPr>
          <a:xfrm>
            <a:off x="1524000" y="1630388"/>
            <a:ext cx="6324600" cy="47799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9"/>
          <p:cNvPicPr preferRelativeResize="0"/>
          <p:nvPr/>
        </p:nvPicPr>
        <p:blipFill rotWithShape="1">
          <a:blip r:embed="rId3">
            <a:alphaModFix/>
          </a:blip>
          <a:srcRect/>
          <a:stretch/>
        </p:blipFill>
        <p:spPr>
          <a:xfrm>
            <a:off x="685800" y="1295400"/>
            <a:ext cx="7099300" cy="5467350"/>
          </a:xfrm>
          <a:prstGeom prst="rect">
            <a:avLst/>
          </a:prstGeom>
          <a:noFill/>
          <a:ln>
            <a:noFill/>
          </a:ln>
          <a:effectLst>
            <a:outerShdw blurRad="292100" dist="139700" dir="2700000" algn="tl" rotWithShape="0">
              <a:srgbClr val="333333">
                <a:alpha val="64705"/>
              </a:srgbClr>
            </a:outerShdw>
          </a:effectLst>
        </p:spPr>
      </p:pic>
      <p:sp>
        <p:nvSpPr>
          <p:cNvPr id="321" name="Google Shape;321;p29"/>
          <p:cNvSpPr txBox="1">
            <a:spLocks noGrp="1"/>
          </p:cNvSpPr>
          <p:nvPr>
            <p:ph type="title"/>
          </p:nvPr>
        </p:nvSpPr>
        <p:spPr>
          <a:xfrm>
            <a:off x="409575" y="-9525"/>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Environmental Exposures</a:t>
            </a:r>
            <a:endParaRPr b="1"/>
          </a:p>
        </p:txBody>
      </p:sp>
      <p:sp>
        <p:nvSpPr>
          <p:cNvPr id="322" name="Google Shape;322;p29"/>
          <p:cNvSpPr txBox="1">
            <a:spLocks noGrp="1"/>
          </p:cNvSpPr>
          <p:nvPr>
            <p:ph type="body" idx="1"/>
          </p:nvPr>
        </p:nvSpPr>
        <p:spPr>
          <a:xfrm>
            <a:off x="419100" y="838200"/>
            <a:ext cx="8229600" cy="609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t>Heavy Metal Toxins – Lead</a:t>
            </a:r>
            <a:endParaRPr/>
          </a:p>
          <a:p>
            <a:pPr marL="342900" lvl="0" indent="-139700" algn="l" rtl="0">
              <a:spcBef>
                <a:spcPts val="640"/>
              </a:spcBef>
              <a:spcAft>
                <a:spcPts val="0"/>
              </a:spcAft>
              <a:buClr>
                <a:schemeClr val="dk1"/>
              </a:buClr>
              <a:buSzPts val="3200"/>
              <a:buNone/>
            </a:pPr>
            <a:endParaRPr/>
          </a:p>
        </p:txBody>
      </p:sp>
      <p:sp>
        <p:nvSpPr>
          <p:cNvPr id="323" name="Google Shape;323;p29"/>
          <p:cNvSpPr/>
          <p:nvPr/>
        </p:nvSpPr>
        <p:spPr>
          <a:xfrm>
            <a:off x="2514600" y="4419600"/>
            <a:ext cx="6477000" cy="120032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chemeClr val="dk1"/>
                </a:solidFill>
                <a:latin typeface="Calibri"/>
                <a:ea typeface="Calibri"/>
                <a:cs typeface="Calibri"/>
                <a:sym typeface="Calibri"/>
              </a:rPr>
              <a:t>“Animal studies from strongly suggest that exposure to </a:t>
            </a:r>
            <a:r>
              <a:rPr lang="en-US" sz="2400" b="1" i="1">
                <a:solidFill>
                  <a:srgbClr val="FF0000"/>
                </a:solidFill>
                <a:latin typeface="Calibri"/>
                <a:ea typeface="Calibri"/>
                <a:cs typeface="Calibri"/>
                <a:sym typeface="Calibri"/>
              </a:rPr>
              <a:t>lead during development </a:t>
            </a:r>
            <a:r>
              <a:rPr lang="en-US" sz="2400" b="1" i="1">
                <a:solidFill>
                  <a:schemeClr val="dk1"/>
                </a:solidFill>
                <a:latin typeface="Calibri"/>
                <a:ea typeface="Calibri"/>
                <a:cs typeface="Calibri"/>
                <a:sym typeface="Calibri"/>
              </a:rPr>
              <a:t>can be a risk factor that promotes the pathogenesis of AD”</a:t>
            </a:r>
            <a:endParaRPr sz="2400" b="1" i="1">
              <a:solidFill>
                <a:schemeClr val="dk1"/>
              </a:solidFill>
              <a:latin typeface="Calibri"/>
              <a:ea typeface="Calibri"/>
              <a:cs typeface="Calibri"/>
              <a:sym typeface="Calibri"/>
            </a:endParaRPr>
          </a:p>
        </p:txBody>
      </p:sp>
      <p:sp>
        <p:nvSpPr>
          <p:cNvPr id="324" name="Google Shape;324;p29"/>
          <p:cNvSpPr/>
          <p:nvPr/>
        </p:nvSpPr>
        <p:spPr>
          <a:xfrm>
            <a:off x="215900" y="6553200"/>
            <a:ext cx="549910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N.H. Zawia et al. / Free Radical Biology &amp; Medicine 46 (2009) 1241–1249</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0"/>
          <p:cNvPicPr preferRelativeResize="0"/>
          <p:nvPr/>
        </p:nvPicPr>
        <p:blipFill rotWithShape="1">
          <a:blip r:embed="rId3">
            <a:alphaModFix/>
          </a:blip>
          <a:srcRect/>
          <a:stretch/>
        </p:blipFill>
        <p:spPr>
          <a:xfrm>
            <a:off x="152400" y="-28575"/>
            <a:ext cx="6804025" cy="6764966"/>
          </a:xfrm>
          <a:prstGeom prst="rect">
            <a:avLst/>
          </a:prstGeom>
          <a:noFill/>
          <a:ln>
            <a:noFill/>
          </a:ln>
          <a:effectLst>
            <a:outerShdw blurRad="292100" dist="139700" dir="2700000" algn="tl" rotWithShape="0">
              <a:srgbClr val="333333">
                <a:alpha val="64705"/>
              </a:srgbClr>
            </a:outerShdw>
          </a:effectLst>
        </p:spPr>
      </p:pic>
      <p:sp>
        <p:nvSpPr>
          <p:cNvPr id="330" name="Google Shape;330;p30"/>
          <p:cNvSpPr txBox="1">
            <a:spLocks noGrp="1"/>
          </p:cNvSpPr>
          <p:nvPr>
            <p:ph type="title"/>
          </p:nvPr>
        </p:nvSpPr>
        <p:spPr>
          <a:xfrm>
            <a:off x="933450" y="3429000"/>
            <a:ext cx="8229600" cy="1905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The report found that </a:t>
            </a:r>
            <a:r>
              <a:rPr lang="en-US" sz="2800" b="1" i="1">
                <a:solidFill>
                  <a:srgbClr val="FF0000"/>
                </a:solidFill>
                <a:latin typeface="Calibri"/>
                <a:ea typeface="Calibri"/>
                <a:cs typeface="Calibri"/>
                <a:sym typeface="Calibri"/>
              </a:rPr>
              <a:t>smokers</a:t>
            </a:r>
            <a:r>
              <a:rPr lang="en-US" sz="2800">
                <a:solidFill>
                  <a:schemeClr val="dk1"/>
                </a:solidFill>
                <a:latin typeface="Calibri"/>
                <a:ea typeface="Calibri"/>
                <a:cs typeface="Calibri"/>
                <a:sym typeface="Calibri"/>
              </a:rPr>
              <a:t> have a </a:t>
            </a:r>
            <a:r>
              <a:rPr lang="en-US" sz="2800" b="1" i="1">
                <a:solidFill>
                  <a:srgbClr val="FF0000"/>
                </a:solidFill>
                <a:latin typeface="Calibri"/>
                <a:ea typeface="Calibri"/>
                <a:cs typeface="Calibri"/>
                <a:sym typeface="Calibri"/>
              </a:rPr>
              <a:t>45 % higher risk of developing dementia than non-smokers</a:t>
            </a:r>
            <a:r>
              <a:rPr lang="en-US" sz="2800">
                <a:solidFill>
                  <a:schemeClr val="dk1"/>
                </a:solidFill>
                <a:latin typeface="Calibri"/>
                <a:ea typeface="Calibri"/>
                <a:cs typeface="Calibri"/>
                <a:sym typeface="Calibri"/>
              </a:rPr>
              <a:t>, and concluded that </a:t>
            </a:r>
            <a:r>
              <a:rPr lang="en-US" sz="2800" b="1" i="1">
                <a:solidFill>
                  <a:srgbClr val="FF0000"/>
                </a:solidFill>
                <a:latin typeface="Calibri"/>
                <a:ea typeface="Calibri"/>
                <a:cs typeface="Calibri"/>
                <a:sym typeface="Calibri"/>
              </a:rPr>
              <a:t>14 % of all Alzheimer's </a:t>
            </a:r>
            <a:r>
              <a:rPr lang="en-US" sz="2800">
                <a:solidFill>
                  <a:schemeClr val="dk1"/>
                </a:solidFill>
                <a:latin typeface="Calibri"/>
                <a:ea typeface="Calibri"/>
                <a:cs typeface="Calibri"/>
                <a:sym typeface="Calibri"/>
              </a:rPr>
              <a:t>cases worldwide may potentially be </a:t>
            </a:r>
            <a:r>
              <a:rPr lang="en-US" sz="2800" b="1" i="1">
                <a:solidFill>
                  <a:srgbClr val="FF0000"/>
                </a:solidFill>
                <a:latin typeface="Calibri"/>
                <a:ea typeface="Calibri"/>
                <a:cs typeface="Calibri"/>
                <a:sym typeface="Calibri"/>
              </a:rPr>
              <a:t>attributed to smoking</a:t>
            </a:r>
            <a:r>
              <a:rPr lang="en-US" sz="2800">
                <a:solidFill>
                  <a:schemeClr val="dk1"/>
                </a:solidFill>
                <a:latin typeface="Calibri"/>
                <a:ea typeface="Calibri"/>
                <a:cs typeface="Calibri"/>
                <a:sym typeface="Calibri"/>
              </a:rPr>
              <a:t>.</a:t>
            </a:r>
            <a:endParaRPr sz="2800"/>
          </a:p>
        </p:txBody>
      </p:sp>
      <p:sp>
        <p:nvSpPr>
          <p:cNvPr id="331" name="Google Shape;331;p30"/>
          <p:cNvSpPr txBox="1"/>
          <p:nvPr/>
        </p:nvSpPr>
        <p:spPr>
          <a:xfrm>
            <a:off x="7162800" y="1524000"/>
            <a:ext cx="1676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June 2014</a:t>
            </a:r>
            <a:endParaRPr sz="2400" b="1">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1"/>
          <p:cNvSpPr txBox="1">
            <a:spLocks noGrp="1"/>
          </p:cNvSpPr>
          <p:nvPr>
            <p:ph type="title"/>
          </p:nvPr>
        </p:nvSpPr>
        <p:spPr>
          <a:xfrm>
            <a:off x="457200" y="14472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000" b="1"/>
              <a:t>Stress in AD</a:t>
            </a:r>
            <a:br>
              <a:rPr lang="en-US"/>
            </a:br>
            <a:r>
              <a:rPr lang="en-US" sz="3100" b="1" i="1">
                <a:solidFill>
                  <a:srgbClr val="FF0000"/>
                </a:solidFill>
              </a:rPr>
              <a:t>Found in Humans and Shown to Happen in Mice, Stress increases AD risk</a:t>
            </a:r>
            <a:endParaRPr sz="3100" b="1" i="1">
              <a:solidFill>
                <a:srgbClr val="FF0000"/>
              </a:solidFill>
            </a:endParaRPr>
          </a:p>
        </p:txBody>
      </p:sp>
      <p:pic>
        <p:nvPicPr>
          <p:cNvPr id="337" name="Google Shape;337;p31"/>
          <p:cNvPicPr preferRelativeResize="0"/>
          <p:nvPr/>
        </p:nvPicPr>
        <p:blipFill rotWithShape="1">
          <a:blip r:embed="rId3">
            <a:alphaModFix/>
          </a:blip>
          <a:srcRect/>
          <a:stretch/>
        </p:blipFill>
        <p:spPr>
          <a:xfrm>
            <a:off x="0" y="1440120"/>
            <a:ext cx="4953000" cy="4781550"/>
          </a:xfrm>
          <a:prstGeom prst="rect">
            <a:avLst/>
          </a:prstGeom>
          <a:noFill/>
          <a:ln>
            <a:noFill/>
          </a:ln>
          <a:effectLst>
            <a:outerShdw blurRad="292100" dist="139700" dir="2700000" algn="tl" rotWithShape="0">
              <a:srgbClr val="333333">
                <a:alpha val="64705"/>
              </a:srgbClr>
            </a:outerShdw>
          </a:effectLst>
        </p:spPr>
      </p:pic>
      <p:pic>
        <p:nvPicPr>
          <p:cNvPr id="338" name="Google Shape;338;p31"/>
          <p:cNvPicPr preferRelativeResize="0"/>
          <p:nvPr/>
        </p:nvPicPr>
        <p:blipFill rotWithShape="1">
          <a:blip r:embed="rId4">
            <a:alphaModFix/>
          </a:blip>
          <a:srcRect/>
          <a:stretch/>
        </p:blipFill>
        <p:spPr>
          <a:xfrm>
            <a:off x="3891241" y="2049720"/>
            <a:ext cx="5252759" cy="2860675"/>
          </a:xfrm>
          <a:prstGeom prst="rect">
            <a:avLst/>
          </a:prstGeom>
          <a:noFill/>
          <a:ln>
            <a:noFill/>
          </a:ln>
          <a:effectLst>
            <a:outerShdw blurRad="292100" dist="139700" dir="2700000" algn="tl" rotWithShape="0">
              <a:srgbClr val="333333">
                <a:alpha val="64705"/>
              </a:srgbClr>
            </a:outerShdw>
          </a:effectLst>
        </p:spPr>
      </p:pic>
      <p:sp>
        <p:nvSpPr>
          <p:cNvPr id="339" name="Google Shape;339;p31"/>
          <p:cNvSpPr/>
          <p:nvPr/>
        </p:nvSpPr>
        <p:spPr>
          <a:xfrm>
            <a:off x="2466974" y="4335720"/>
            <a:ext cx="6219825" cy="236988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During a mean of 4.9 years of follow-up, 140 persons developed AD. Those high in distress proneness (Stress) had </a:t>
            </a:r>
            <a:r>
              <a:rPr lang="en-US" sz="2400" b="1" i="1">
                <a:solidFill>
                  <a:srgbClr val="FF0000"/>
                </a:solidFill>
                <a:latin typeface="Calibri"/>
                <a:ea typeface="Calibri"/>
                <a:cs typeface="Calibri"/>
                <a:sym typeface="Calibri"/>
              </a:rPr>
              <a:t>twice the risk of developing AD </a:t>
            </a:r>
            <a:r>
              <a:rPr lang="en-US" sz="2000">
                <a:solidFill>
                  <a:schemeClr val="dk1"/>
                </a:solidFill>
                <a:latin typeface="Calibri"/>
                <a:ea typeface="Calibri"/>
                <a:cs typeface="Calibri"/>
                <a:sym typeface="Calibri"/>
              </a:rPr>
              <a:t>than those low in (Stress)</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Those with High levels of Stress had memory function </a:t>
            </a:r>
            <a:r>
              <a:rPr lang="en-US" sz="2400" b="1" i="1">
                <a:solidFill>
                  <a:srgbClr val="FF0000"/>
                </a:solidFill>
                <a:latin typeface="Calibri"/>
                <a:ea typeface="Calibri"/>
                <a:cs typeface="Calibri"/>
                <a:sym typeface="Calibri"/>
              </a:rPr>
              <a:t>10X worse than Less Stress</a:t>
            </a:r>
            <a:endParaRPr sz="2000" b="1" i="1">
              <a:solidFill>
                <a:srgbClr val="FF0000"/>
              </a:solidFill>
              <a:latin typeface="Calibri"/>
              <a:ea typeface="Calibri"/>
              <a:cs typeface="Calibri"/>
              <a:sym typeface="Calibri"/>
            </a:endParaRPr>
          </a:p>
        </p:txBody>
      </p:sp>
      <p:sp>
        <p:nvSpPr>
          <p:cNvPr id="340" name="Google Shape;340;p31"/>
          <p:cNvSpPr/>
          <p:nvPr/>
        </p:nvSpPr>
        <p:spPr>
          <a:xfrm>
            <a:off x="-38100" y="6262896"/>
            <a:ext cx="25146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http://ucsdnews.ucsd.edu/pressrelease/chronic_stress_spawns_protein_aggregates_linked_to_alzheimers/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title"/>
          </p:nvPr>
        </p:nvSpPr>
        <p:spPr>
          <a:xfrm>
            <a:off x="457200" y="274638"/>
            <a:ext cx="8229600" cy="5635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TBI (Traumatic Brain Injury) and AD</a:t>
            </a:r>
            <a:endParaRPr/>
          </a:p>
        </p:txBody>
      </p:sp>
      <p:sp>
        <p:nvSpPr>
          <p:cNvPr id="346" name="Google Shape;346;p32"/>
          <p:cNvSpPr txBox="1">
            <a:spLocks noGrp="1"/>
          </p:cNvSpPr>
          <p:nvPr>
            <p:ph type="body" idx="1"/>
          </p:nvPr>
        </p:nvSpPr>
        <p:spPr>
          <a:xfrm>
            <a:off x="457200" y="2209800"/>
            <a:ext cx="8153400" cy="41148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chemeClr val="dk1"/>
              </a:buClr>
              <a:buSzPct val="100000"/>
              <a:buNone/>
            </a:pPr>
            <a:r>
              <a:rPr lang="en-US" sz="4600" b="1" i="1" u="sng"/>
              <a:t>Facts:</a:t>
            </a:r>
            <a:endParaRPr/>
          </a:p>
          <a:p>
            <a:pPr marL="342900" lvl="0" indent="-342900" algn="l" rtl="0">
              <a:spcBef>
                <a:spcPts val="510"/>
              </a:spcBef>
              <a:spcAft>
                <a:spcPts val="0"/>
              </a:spcAft>
              <a:buClr>
                <a:schemeClr val="dk1"/>
              </a:buClr>
              <a:buSzPct val="100000"/>
              <a:buChar char="•"/>
            </a:pPr>
            <a:r>
              <a:rPr lang="en-US" sz="3000"/>
              <a:t>Research has linked </a:t>
            </a:r>
            <a:r>
              <a:rPr lang="en-US" sz="3000" b="1">
                <a:solidFill>
                  <a:srgbClr val="FF0000"/>
                </a:solidFill>
              </a:rPr>
              <a:t>moderate and severe TBI </a:t>
            </a:r>
            <a:r>
              <a:rPr lang="en-US" sz="3000"/>
              <a:t>to a </a:t>
            </a:r>
            <a:r>
              <a:rPr lang="en-US" sz="3000" b="1">
                <a:solidFill>
                  <a:srgbClr val="FF0000"/>
                </a:solidFill>
              </a:rPr>
              <a:t>greater risk of developing AD and other</a:t>
            </a:r>
            <a:r>
              <a:rPr lang="en-US" sz="3000"/>
              <a:t> </a:t>
            </a:r>
            <a:r>
              <a:rPr lang="en-US" sz="3000" b="1">
                <a:solidFill>
                  <a:srgbClr val="FF0000"/>
                </a:solidFill>
              </a:rPr>
              <a:t>types</a:t>
            </a:r>
            <a:r>
              <a:rPr lang="en-US" sz="3000"/>
              <a:t> of dementia years after the original head injury. </a:t>
            </a:r>
            <a:endParaRPr sz="3000"/>
          </a:p>
          <a:p>
            <a:pPr marL="342900" lvl="0" indent="-342900" algn="l" rtl="0">
              <a:spcBef>
                <a:spcPts val="510"/>
              </a:spcBef>
              <a:spcAft>
                <a:spcPts val="0"/>
              </a:spcAft>
              <a:buClr>
                <a:schemeClr val="dk1"/>
              </a:buClr>
              <a:buSzPct val="100000"/>
              <a:buChar char="•"/>
            </a:pPr>
            <a:r>
              <a:rPr lang="en-US" sz="3000"/>
              <a:t>Older adults with a </a:t>
            </a:r>
            <a:r>
              <a:rPr lang="en-US" sz="3000" b="1">
                <a:solidFill>
                  <a:srgbClr val="FF0000"/>
                </a:solidFill>
              </a:rPr>
              <a:t>history of </a:t>
            </a:r>
            <a:r>
              <a:rPr lang="en-US" sz="3000" b="1" i="1" u="sng">
                <a:solidFill>
                  <a:srgbClr val="FF0000"/>
                </a:solidFill>
              </a:rPr>
              <a:t>moderate TBI </a:t>
            </a:r>
            <a:r>
              <a:rPr lang="en-US" sz="3000" b="1">
                <a:solidFill>
                  <a:srgbClr val="FF0000"/>
                </a:solidFill>
              </a:rPr>
              <a:t>had a </a:t>
            </a:r>
            <a:r>
              <a:rPr lang="en-US" sz="3000" b="1" i="1" u="sng">
                <a:solidFill>
                  <a:srgbClr val="FF0000"/>
                </a:solidFill>
              </a:rPr>
              <a:t>2.3 times</a:t>
            </a:r>
            <a:r>
              <a:rPr lang="en-US" sz="3000" b="1">
                <a:solidFill>
                  <a:srgbClr val="FF0000"/>
                </a:solidFill>
              </a:rPr>
              <a:t> greater risk </a:t>
            </a:r>
            <a:r>
              <a:rPr lang="en-US" sz="3000"/>
              <a:t>of developing AD than seniors with no history of head injury</a:t>
            </a:r>
            <a:endParaRPr/>
          </a:p>
          <a:p>
            <a:pPr marL="342900" lvl="0" indent="-342900" algn="l" rtl="0">
              <a:spcBef>
                <a:spcPts val="510"/>
              </a:spcBef>
              <a:spcAft>
                <a:spcPts val="0"/>
              </a:spcAft>
              <a:buClr>
                <a:schemeClr val="dk1"/>
              </a:buClr>
              <a:buSzPct val="100000"/>
              <a:buChar char="•"/>
            </a:pPr>
            <a:r>
              <a:rPr lang="en-US" sz="3000"/>
              <a:t>A </a:t>
            </a:r>
            <a:r>
              <a:rPr lang="en-US" sz="3000" b="1">
                <a:solidFill>
                  <a:srgbClr val="FF0000"/>
                </a:solidFill>
              </a:rPr>
              <a:t>history of </a:t>
            </a:r>
            <a:r>
              <a:rPr lang="en-US" sz="3000" b="1" i="1" u="sng">
                <a:solidFill>
                  <a:srgbClr val="FF0000"/>
                </a:solidFill>
              </a:rPr>
              <a:t>severe TBI </a:t>
            </a:r>
            <a:r>
              <a:rPr lang="en-US" sz="3000" b="1">
                <a:solidFill>
                  <a:srgbClr val="FF0000"/>
                </a:solidFill>
              </a:rPr>
              <a:t>had a </a:t>
            </a:r>
            <a:r>
              <a:rPr lang="en-US" sz="3000" b="1" i="1" u="sng">
                <a:solidFill>
                  <a:srgbClr val="FF0000"/>
                </a:solidFill>
              </a:rPr>
              <a:t>4.5 times</a:t>
            </a:r>
            <a:r>
              <a:rPr lang="en-US" sz="3000" b="1" i="1">
                <a:solidFill>
                  <a:srgbClr val="FF0000"/>
                </a:solidFill>
              </a:rPr>
              <a:t>  </a:t>
            </a:r>
            <a:r>
              <a:rPr lang="en-US" sz="3000" b="1">
                <a:solidFill>
                  <a:srgbClr val="FF0000"/>
                </a:solidFill>
              </a:rPr>
              <a:t>greater risk</a:t>
            </a:r>
            <a:r>
              <a:rPr lang="en-US" sz="3000"/>
              <a:t>.</a:t>
            </a:r>
            <a:endParaRPr/>
          </a:p>
          <a:p>
            <a:pPr marL="342900" lvl="0" indent="-342900" algn="l" rtl="0">
              <a:spcBef>
                <a:spcPts val="782"/>
              </a:spcBef>
              <a:spcAft>
                <a:spcPts val="0"/>
              </a:spcAft>
              <a:buClr>
                <a:schemeClr val="dk1"/>
              </a:buClr>
              <a:buSzPct val="100000"/>
              <a:buChar char="•"/>
            </a:pPr>
            <a:r>
              <a:rPr lang="en-US" sz="4600"/>
              <a:t>There’s </a:t>
            </a:r>
            <a:r>
              <a:rPr lang="en-US" sz="4600" b="1">
                <a:solidFill>
                  <a:srgbClr val="FF0000"/>
                </a:solidFill>
              </a:rPr>
              <a:t>no evidence </a:t>
            </a:r>
            <a:r>
              <a:rPr lang="en-US" sz="4600"/>
              <a:t>that a single mild TBI increases dementia risk</a:t>
            </a:r>
            <a:endParaRPr sz="4600"/>
          </a:p>
        </p:txBody>
      </p:sp>
      <p:pic>
        <p:nvPicPr>
          <p:cNvPr id="347" name="Google Shape;347;p32" descr="http://www.elderoptionsoftexas.com/images/elderly_falls.gif"/>
          <p:cNvPicPr preferRelativeResize="0"/>
          <p:nvPr/>
        </p:nvPicPr>
        <p:blipFill rotWithShape="1">
          <a:blip r:embed="rId3">
            <a:alphaModFix/>
          </a:blip>
          <a:srcRect/>
          <a:stretch/>
        </p:blipFill>
        <p:spPr>
          <a:xfrm>
            <a:off x="5867400" y="914400"/>
            <a:ext cx="2381250" cy="1581151"/>
          </a:xfrm>
          <a:prstGeom prst="rect">
            <a:avLst/>
          </a:prstGeom>
          <a:noFill/>
          <a:ln>
            <a:noFill/>
          </a:ln>
          <a:effectLst>
            <a:outerShdw blurRad="292100" dist="139700" dir="2700000" algn="tl" rotWithShape="0">
              <a:srgbClr val="333333">
                <a:alpha val="64705"/>
              </a:srgbClr>
            </a:outerShdw>
          </a:effectLst>
        </p:spPr>
      </p:pic>
      <p:pic>
        <p:nvPicPr>
          <p:cNvPr id="348" name="Google Shape;348;p32" descr="http://resources3.news.com.au/images/2011/05/13/1226055/598259-car-crash.jpg"/>
          <p:cNvPicPr preferRelativeResize="0"/>
          <p:nvPr/>
        </p:nvPicPr>
        <p:blipFill rotWithShape="1">
          <a:blip r:embed="rId4">
            <a:alphaModFix/>
          </a:blip>
          <a:srcRect/>
          <a:stretch/>
        </p:blipFill>
        <p:spPr>
          <a:xfrm>
            <a:off x="2057400" y="914400"/>
            <a:ext cx="2762250" cy="1555360"/>
          </a:xfrm>
          <a:prstGeom prst="rect">
            <a:avLst/>
          </a:prstGeom>
          <a:noFill/>
          <a:ln>
            <a:noFill/>
          </a:ln>
          <a:effectLst>
            <a:outerShdw blurRad="292100" dist="139700" dir="2700000" algn="tl" rotWithShape="0">
              <a:srgbClr val="333333">
                <a:alpha val="64705"/>
              </a:srgbClr>
            </a:outerShdw>
          </a:effectLst>
        </p:spPr>
      </p:pic>
      <p:sp>
        <p:nvSpPr>
          <p:cNvPr id="349" name="Google Shape;349;p32"/>
          <p:cNvSpPr/>
          <p:nvPr/>
        </p:nvSpPr>
        <p:spPr>
          <a:xfrm>
            <a:off x="2590800" y="6380112"/>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http://www.alz.org/dementia/downloads/topicsheet_tbi.pdf</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TBI (Traumatic Brain Injury) and AD</a:t>
            </a:r>
            <a:endParaRPr b="1"/>
          </a:p>
        </p:txBody>
      </p:sp>
      <p:pic>
        <p:nvPicPr>
          <p:cNvPr id="355" name="Google Shape;355;p33"/>
          <p:cNvPicPr preferRelativeResize="0"/>
          <p:nvPr/>
        </p:nvPicPr>
        <p:blipFill rotWithShape="1">
          <a:blip r:embed="rId3">
            <a:alphaModFix/>
          </a:blip>
          <a:srcRect/>
          <a:stretch/>
        </p:blipFill>
        <p:spPr>
          <a:xfrm>
            <a:off x="0" y="1238250"/>
            <a:ext cx="7406309" cy="5010150"/>
          </a:xfrm>
          <a:prstGeom prst="rect">
            <a:avLst/>
          </a:prstGeom>
          <a:noFill/>
          <a:ln>
            <a:noFill/>
          </a:ln>
        </p:spPr>
      </p:pic>
      <p:sp>
        <p:nvSpPr>
          <p:cNvPr id="356" name="Google Shape;356;p33"/>
          <p:cNvSpPr/>
          <p:nvPr/>
        </p:nvSpPr>
        <p:spPr>
          <a:xfrm>
            <a:off x="2133600" y="4038600"/>
            <a:ext cx="7010400" cy="193899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chemeClr val="dk1"/>
                </a:solidFill>
                <a:latin typeface="Calibri"/>
                <a:ea typeface="Calibri"/>
                <a:cs typeface="Calibri"/>
                <a:sym typeface="Calibri"/>
              </a:rPr>
              <a:t>This (META) study provides support for an association between a history of previous </a:t>
            </a:r>
            <a:r>
              <a:rPr lang="en-US" sz="2400" b="1" i="1">
                <a:solidFill>
                  <a:srgbClr val="FF0000"/>
                </a:solidFill>
                <a:latin typeface="Calibri"/>
                <a:ea typeface="Calibri"/>
                <a:cs typeface="Calibri"/>
                <a:sym typeface="Calibri"/>
              </a:rPr>
              <a:t>head injury with LOC</a:t>
            </a:r>
            <a:endParaRPr sz="2400" b="1" i="1">
              <a:solidFill>
                <a:srgbClr val="FF0000"/>
              </a:solidFill>
              <a:latin typeface="Calibri"/>
              <a:ea typeface="Calibri"/>
              <a:cs typeface="Calibri"/>
              <a:sym typeface="Calibri"/>
            </a:endParaRPr>
          </a:p>
          <a:p>
            <a:pPr marL="0" marR="0" lvl="0" indent="0" algn="ctr" rtl="0">
              <a:spcBef>
                <a:spcPts val="0"/>
              </a:spcBef>
              <a:spcAft>
                <a:spcPts val="0"/>
              </a:spcAft>
              <a:buNone/>
            </a:pPr>
            <a:r>
              <a:rPr lang="en-US" sz="2400" b="1" i="1">
                <a:solidFill>
                  <a:schemeClr val="dk1"/>
                </a:solidFill>
                <a:latin typeface="Calibri"/>
                <a:ea typeface="Calibri"/>
                <a:cs typeface="Calibri"/>
                <a:sym typeface="Calibri"/>
              </a:rPr>
              <a:t>and the risk of developing Alzheimer’s disease </a:t>
            </a:r>
            <a:r>
              <a:rPr lang="en-US" sz="2400" b="1" i="1">
                <a:solidFill>
                  <a:srgbClr val="FF0000"/>
                </a:solidFill>
                <a:latin typeface="Calibri"/>
                <a:ea typeface="Calibri"/>
                <a:cs typeface="Calibri"/>
                <a:sym typeface="Calibri"/>
              </a:rPr>
              <a:t>in males</a:t>
            </a:r>
            <a:r>
              <a:rPr lang="en-US" sz="2400" b="1" i="1">
                <a:solidFill>
                  <a:schemeClr val="dk1"/>
                </a:solidFill>
                <a:latin typeface="Calibri"/>
                <a:ea typeface="Calibri"/>
                <a:cs typeface="Calibri"/>
                <a:sym typeface="Calibri"/>
              </a:rPr>
              <a:t> and less in females </a:t>
            </a:r>
            <a:r>
              <a:rPr lang="en-US" sz="2400" b="1" i="1">
                <a:solidFill>
                  <a:srgbClr val="FF0000"/>
                </a:solidFill>
                <a:latin typeface="Calibri"/>
                <a:ea typeface="Calibri"/>
                <a:cs typeface="Calibri"/>
                <a:sym typeface="Calibri"/>
              </a:rPr>
              <a:t>suggesting estrogen protection</a:t>
            </a:r>
            <a:endParaRPr sz="2400" b="1" i="1">
              <a:solidFill>
                <a:srgbClr val="FF0000"/>
              </a:solidFill>
              <a:latin typeface="Calibri"/>
              <a:ea typeface="Calibri"/>
              <a:cs typeface="Calibri"/>
              <a:sym typeface="Calibri"/>
            </a:endParaRPr>
          </a:p>
        </p:txBody>
      </p:sp>
      <p:sp>
        <p:nvSpPr>
          <p:cNvPr id="357" name="Google Shape;357;p33"/>
          <p:cNvSpPr/>
          <p:nvPr/>
        </p:nvSpPr>
        <p:spPr>
          <a:xfrm>
            <a:off x="381000" y="6400800"/>
            <a:ext cx="4572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J Neurol Neurosurg Psychiatry 2003;74:857–862</a:t>
            </a:r>
            <a:endParaRPr sz="16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Traumatic Brain Injury (TBI), Cognitive Change and Dementia</a:t>
            </a:r>
            <a:endParaRPr/>
          </a:p>
        </p:txBody>
      </p:sp>
      <p:sp>
        <p:nvSpPr>
          <p:cNvPr id="363" name="Google Shape;363;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chemeClr val="dk1"/>
              </a:buClr>
              <a:buSzPct val="100000"/>
              <a:buNone/>
            </a:pPr>
            <a:r>
              <a:rPr lang="en-US" u="sng"/>
              <a:t>TBI is a significant threat to cognitive health</a:t>
            </a:r>
            <a:r>
              <a:rPr lang="en-US"/>
              <a:t>:</a:t>
            </a:r>
            <a:endParaRPr/>
          </a:p>
          <a:p>
            <a:pPr marL="342900" lvl="0" indent="-342900" algn="l" rtl="0">
              <a:spcBef>
                <a:spcPts val="496"/>
              </a:spcBef>
              <a:spcAft>
                <a:spcPts val="0"/>
              </a:spcAft>
              <a:buClr>
                <a:schemeClr val="dk1"/>
              </a:buClr>
              <a:buSzPct val="100000"/>
              <a:buChar char="•"/>
            </a:pPr>
            <a:r>
              <a:rPr lang="en-US" i="1"/>
              <a:t>TBI’s direct effects </a:t>
            </a:r>
            <a:r>
              <a:rPr lang="en-US"/>
              <a:t>— which may be long-lasting or even permanent — can include unconsciousness, confusion, difficulty learning and remembering new information, unsteadiness, etc</a:t>
            </a:r>
            <a:endParaRPr/>
          </a:p>
          <a:p>
            <a:pPr marL="342900" lvl="0" indent="-342900" algn="l" rtl="0">
              <a:spcBef>
                <a:spcPts val="496"/>
              </a:spcBef>
              <a:spcAft>
                <a:spcPts val="0"/>
              </a:spcAft>
              <a:buClr>
                <a:srgbClr val="FF0000"/>
              </a:buClr>
              <a:buSzPct val="100000"/>
              <a:buChar char="•"/>
            </a:pPr>
            <a:r>
              <a:rPr lang="en-US" b="1" i="1">
                <a:solidFill>
                  <a:srgbClr val="FF0000"/>
                </a:solidFill>
              </a:rPr>
              <a:t>TBI increased the risk of developing Alzheimer’s </a:t>
            </a:r>
            <a:r>
              <a:rPr lang="en-US"/>
              <a:t>and other forms of dementia years after the injury takes place</a:t>
            </a:r>
            <a:endParaRPr/>
          </a:p>
          <a:p>
            <a:pPr marL="0" lvl="0" indent="0" algn="l" rtl="0">
              <a:spcBef>
                <a:spcPts val="496"/>
              </a:spcBef>
              <a:spcAft>
                <a:spcPts val="0"/>
              </a:spcAft>
              <a:buClr>
                <a:schemeClr val="dk1"/>
              </a:buClr>
              <a:buSzPct val="100000"/>
              <a:buNone/>
            </a:pPr>
            <a:endParaRPr/>
          </a:p>
          <a:p>
            <a:pPr marL="0" lvl="0" indent="0" algn="l" rtl="0">
              <a:spcBef>
                <a:spcPts val="496"/>
              </a:spcBef>
              <a:spcAft>
                <a:spcPts val="0"/>
              </a:spcAft>
              <a:buClr>
                <a:schemeClr val="dk1"/>
              </a:buClr>
              <a:buSzPct val="100000"/>
              <a:buNone/>
            </a:pPr>
            <a:r>
              <a:rPr lang="en-US" u="sng"/>
              <a:t>Major Causes of TBI in Elderly</a:t>
            </a:r>
            <a:endParaRPr/>
          </a:p>
          <a:p>
            <a:pPr marL="342900" lvl="0" indent="-342900" algn="l" rtl="0">
              <a:spcBef>
                <a:spcPts val="496"/>
              </a:spcBef>
              <a:spcAft>
                <a:spcPts val="0"/>
              </a:spcAft>
              <a:buClr>
                <a:schemeClr val="dk1"/>
              </a:buClr>
              <a:buSzPct val="100000"/>
              <a:buChar char="•"/>
            </a:pPr>
            <a:r>
              <a:rPr lang="en-US"/>
              <a:t>Falls are the leading cause of TBI for all ages. </a:t>
            </a:r>
            <a:endParaRPr/>
          </a:p>
          <a:p>
            <a:pPr marL="342900" lvl="0" indent="-342900" algn="l" rtl="0">
              <a:spcBef>
                <a:spcPts val="496"/>
              </a:spcBef>
              <a:spcAft>
                <a:spcPts val="0"/>
              </a:spcAft>
              <a:buClr>
                <a:schemeClr val="dk1"/>
              </a:buClr>
              <a:buSzPct val="100000"/>
              <a:buChar char="•"/>
            </a:pPr>
            <a:r>
              <a:rPr lang="en-US"/>
              <a:t>Those &gt; 75 yrs have the highest risk</a:t>
            </a:r>
            <a:endParaRPr/>
          </a:p>
          <a:p>
            <a:pPr marL="342900" lvl="0" indent="-342900" algn="l" rtl="0">
              <a:spcBef>
                <a:spcPts val="496"/>
              </a:spcBef>
              <a:spcAft>
                <a:spcPts val="0"/>
              </a:spcAft>
              <a:buClr>
                <a:schemeClr val="dk1"/>
              </a:buClr>
              <a:buSzPct val="100000"/>
              <a:buChar char="•"/>
            </a:pPr>
            <a:r>
              <a:rPr lang="en-US"/>
              <a:t>Motor vehicle accidents</a:t>
            </a:r>
            <a:endParaRPr/>
          </a:p>
        </p:txBody>
      </p:sp>
      <p:sp>
        <p:nvSpPr>
          <p:cNvPr id="364" name="Google Shape;364;p34"/>
          <p:cNvSpPr/>
          <p:nvPr/>
        </p:nvSpPr>
        <p:spPr>
          <a:xfrm>
            <a:off x="2667000" y="6353949"/>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http://www.alz.org/dementia/downloads/topicsheet_tbi.pdf</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Traumatic Brain Injury (TBI) to AD</a:t>
            </a:r>
            <a:br>
              <a:rPr lang="en-US" b="1"/>
            </a:br>
            <a:r>
              <a:rPr lang="en-US" b="1"/>
              <a:t>How?</a:t>
            </a:r>
            <a:endParaRPr/>
          </a:p>
        </p:txBody>
      </p:sp>
      <p:sp>
        <p:nvSpPr>
          <p:cNvPr id="370" name="Google Shape;370;p35"/>
          <p:cNvSpPr txBox="1">
            <a:spLocks noGrp="1"/>
          </p:cNvSpPr>
          <p:nvPr>
            <p:ph type="body" idx="1"/>
          </p:nvPr>
        </p:nvSpPr>
        <p:spPr>
          <a:xfrm>
            <a:off x="381000" y="1752600"/>
            <a:ext cx="5181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TBI releases of </a:t>
            </a:r>
            <a:r>
              <a:rPr lang="en-US" b="1" i="1">
                <a:solidFill>
                  <a:srgbClr val="FF0000"/>
                </a:solidFill>
              </a:rPr>
              <a:t>inflammatory </a:t>
            </a:r>
            <a:r>
              <a:rPr lang="en-US"/>
              <a:t>and </a:t>
            </a:r>
            <a:r>
              <a:rPr lang="en-US" b="1" i="1">
                <a:solidFill>
                  <a:srgbClr val="FF0000"/>
                </a:solidFill>
              </a:rPr>
              <a:t>free radical </a:t>
            </a:r>
            <a:r>
              <a:rPr lang="en-US"/>
              <a:t>molecules inducing hallmark protein abnormalities as seen in AD within hours after severe TBI</a:t>
            </a:r>
            <a:endParaRPr/>
          </a:p>
          <a:p>
            <a:pPr marL="342900" lvl="0" indent="-342900" algn="l" rtl="0">
              <a:spcBef>
                <a:spcPts val="592"/>
              </a:spcBef>
              <a:spcAft>
                <a:spcPts val="0"/>
              </a:spcAft>
              <a:buClr>
                <a:schemeClr val="dk1"/>
              </a:buClr>
              <a:buSzPct val="100000"/>
              <a:buChar char="•"/>
            </a:pPr>
            <a:r>
              <a:rPr lang="en-US"/>
              <a:t>TBI causes localized and global </a:t>
            </a:r>
            <a:r>
              <a:rPr lang="en-US" b="1" i="1">
                <a:solidFill>
                  <a:srgbClr val="FF0000"/>
                </a:solidFill>
              </a:rPr>
              <a:t>brain ischemia</a:t>
            </a:r>
            <a:endParaRPr b="1" i="1">
              <a:solidFill>
                <a:srgbClr val="FF0000"/>
              </a:solidFill>
            </a:endParaRPr>
          </a:p>
          <a:p>
            <a:pPr marL="342900" lvl="0" indent="-342900" algn="l" rtl="0">
              <a:spcBef>
                <a:spcPts val="592"/>
              </a:spcBef>
              <a:spcAft>
                <a:spcPts val="0"/>
              </a:spcAft>
              <a:buClr>
                <a:schemeClr val="dk1"/>
              </a:buClr>
              <a:buSzPct val="100000"/>
              <a:buChar char="•"/>
            </a:pPr>
            <a:r>
              <a:rPr lang="en-US"/>
              <a:t>TBI has been shown to increase levels of </a:t>
            </a:r>
            <a:r>
              <a:rPr lang="en-US" b="1" i="1">
                <a:solidFill>
                  <a:srgbClr val="FF0000"/>
                </a:solidFill>
              </a:rPr>
              <a:t>beta-amyloid</a:t>
            </a:r>
            <a:r>
              <a:rPr lang="en-US"/>
              <a:t>, one hallmark Alzheimer’s protein.</a:t>
            </a:r>
            <a:endParaRPr/>
          </a:p>
        </p:txBody>
      </p:sp>
      <p:pic>
        <p:nvPicPr>
          <p:cNvPr id="371" name="Google Shape;371;p35" descr="http://i.dailymail.co.uk/i/pix/2013/10/31/article-0-1919F42D00000578-76_634x704.jpg"/>
          <p:cNvPicPr preferRelativeResize="0"/>
          <p:nvPr/>
        </p:nvPicPr>
        <p:blipFill rotWithShape="1">
          <a:blip r:embed="rId3">
            <a:alphaModFix/>
          </a:blip>
          <a:srcRect/>
          <a:stretch/>
        </p:blipFill>
        <p:spPr>
          <a:xfrm>
            <a:off x="5486400" y="2057400"/>
            <a:ext cx="3499788" cy="38862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Traumatic Brain Injury (TBI) to AD</a:t>
            </a:r>
            <a:br>
              <a:rPr lang="en-US" b="1"/>
            </a:br>
            <a:r>
              <a:rPr lang="en-US" b="1"/>
              <a:t>How?</a:t>
            </a:r>
            <a:endParaRPr/>
          </a:p>
        </p:txBody>
      </p:sp>
      <p:pic>
        <p:nvPicPr>
          <p:cNvPr id="377" name="Google Shape;377;p36"/>
          <p:cNvPicPr preferRelativeResize="0"/>
          <p:nvPr/>
        </p:nvPicPr>
        <p:blipFill rotWithShape="1">
          <a:blip r:embed="rId3">
            <a:alphaModFix/>
          </a:blip>
          <a:srcRect/>
          <a:stretch/>
        </p:blipFill>
        <p:spPr>
          <a:xfrm>
            <a:off x="609600" y="957155"/>
            <a:ext cx="5435600" cy="5319819"/>
          </a:xfrm>
          <a:prstGeom prst="rect">
            <a:avLst/>
          </a:prstGeom>
          <a:noFill/>
          <a:ln>
            <a:noFill/>
          </a:ln>
          <a:effectLst>
            <a:outerShdw blurRad="292100" dist="139700" dir="2700000" algn="tl" rotWithShape="0">
              <a:srgbClr val="333333">
                <a:alpha val="64705"/>
              </a:srgbClr>
            </a:outerShdw>
          </a:effectLst>
        </p:spPr>
      </p:pic>
      <p:pic>
        <p:nvPicPr>
          <p:cNvPr id="378" name="Google Shape;378;p36"/>
          <p:cNvPicPr preferRelativeResize="0"/>
          <p:nvPr/>
        </p:nvPicPr>
        <p:blipFill rotWithShape="1">
          <a:blip r:embed="rId4">
            <a:alphaModFix/>
          </a:blip>
          <a:srcRect/>
          <a:stretch/>
        </p:blipFill>
        <p:spPr>
          <a:xfrm>
            <a:off x="5463570" y="1600200"/>
            <a:ext cx="3288091" cy="2725654"/>
          </a:xfrm>
          <a:prstGeom prst="rect">
            <a:avLst/>
          </a:prstGeom>
          <a:noFill/>
          <a:ln>
            <a:noFill/>
          </a:ln>
          <a:effectLst>
            <a:outerShdw blurRad="292100" dist="139700" dir="2700000" algn="tl" rotWithShape="0">
              <a:srgbClr val="333333">
                <a:alpha val="64705"/>
              </a:srgbClr>
            </a:outerShdw>
          </a:effectLst>
        </p:spPr>
      </p:pic>
      <p:sp>
        <p:nvSpPr>
          <p:cNvPr id="379" name="Google Shape;379;p36"/>
          <p:cNvSpPr/>
          <p:nvPr/>
        </p:nvSpPr>
        <p:spPr>
          <a:xfrm>
            <a:off x="47625" y="957155"/>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NATurE rEvIEWS | NeuroscieNce voLumE 11 | mAy 2010 | 361</a:t>
            </a:r>
            <a:endParaRPr/>
          </a:p>
        </p:txBody>
      </p:sp>
      <p:sp>
        <p:nvSpPr>
          <p:cNvPr id="380" name="Google Shape;380;p36"/>
          <p:cNvSpPr/>
          <p:nvPr/>
        </p:nvSpPr>
        <p:spPr>
          <a:xfrm>
            <a:off x="1371600" y="4876800"/>
            <a:ext cx="7467600" cy="175432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The link between trauma and AD is extremely complex, but found to be related to </a:t>
            </a:r>
            <a:r>
              <a:rPr lang="en-US" sz="2800" b="1" i="1">
                <a:solidFill>
                  <a:srgbClr val="FF0000"/>
                </a:solidFill>
                <a:latin typeface="Calibri"/>
                <a:ea typeface="Calibri"/>
                <a:cs typeface="Calibri"/>
                <a:sym typeface="Calibri"/>
              </a:rPr>
              <a:t>pathological accumulation of multiple proteins within axons damaged by trauma</a:t>
            </a:r>
            <a:r>
              <a:rPr lang="en-US" sz="2400">
                <a:solidFill>
                  <a:schemeClr val="dk1"/>
                </a:solidFill>
                <a:latin typeface="Calibri"/>
                <a:ea typeface="Calibri"/>
                <a:cs typeface="Calibri"/>
                <a:sym typeface="Calibri"/>
              </a:rPr>
              <a:t>. This parallels axonal involvement in AD</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Calibri"/>
              <a:buNone/>
            </a:pPr>
            <a:r>
              <a:rPr lang="en-US" b="1" u="sng">
                <a:solidFill>
                  <a:srgbClr val="FF0000"/>
                </a:solidFill>
              </a:rPr>
              <a:t>Epi</a:t>
            </a:r>
            <a:r>
              <a:rPr lang="en-US" b="1"/>
              <a:t>genetic Risk Factors and AD</a:t>
            </a:r>
            <a:endParaRPr b="1"/>
          </a:p>
        </p:txBody>
      </p:sp>
      <p:sp>
        <p:nvSpPr>
          <p:cNvPr id="166" name="Google Shape;166;p10"/>
          <p:cNvSpPr txBox="1">
            <a:spLocks noGrp="1"/>
          </p:cNvSpPr>
          <p:nvPr>
            <p:ph type="body" idx="1"/>
          </p:nvPr>
        </p:nvSpPr>
        <p:spPr>
          <a:xfrm>
            <a:off x="609600" y="5486400"/>
            <a:ext cx="8229600" cy="685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None/>
            </a:pPr>
            <a:r>
              <a:rPr lang="en-US" sz="3600" b="1" i="1"/>
              <a:t>Why Twins don’t die on the sameday?</a:t>
            </a:r>
            <a:endParaRPr/>
          </a:p>
          <a:p>
            <a:pPr marL="342900" lvl="0" indent="-139700" algn="l" rtl="0">
              <a:spcBef>
                <a:spcPts val="640"/>
              </a:spcBef>
              <a:spcAft>
                <a:spcPts val="0"/>
              </a:spcAft>
              <a:buClr>
                <a:schemeClr val="dk1"/>
              </a:buClr>
              <a:buSzPts val="3200"/>
              <a:buNone/>
            </a:pPr>
            <a:endParaRPr/>
          </a:p>
        </p:txBody>
      </p:sp>
      <p:pic>
        <p:nvPicPr>
          <p:cNvPr id="167" name="Google Shape;167;p10" descr="http://www.nature.com/nature/journal/v464/n7292/images/4641130a-i1.0.jpg"/>
          <p:cNvPicPr preferRelativeResize="0"/>
          <p:nvPr/>
        </p:nvPicPr>
        <p:blipFill rotWithShape="1">
          <a:blip r:embed="rId3">
            <a:alphaModFix/>
          </a:blip>
          <a:srcRect/>
          <a:stretch/>
        </p:blipFill>
        <p:spPr>
          <a:xfrm>
            <a:off x="1600200" y="1562100"/>
            <a:ext cx="5836593" cy="3429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b="1"/>
              <a:t>Chronic Traumatic Encephalopathy </a:t>
            </a:r>
            <a:br>
              <a:rPr lang="en-US" b="1"/>
            </a:br>
            <a:r>
              <a:rPr lang="en-US" b="1"/>
              <a:t>is </a:t>
            </a:r>
            <a:r>
              <a:rPr lang="en-US" b="1" i="1">
                <a:solidFill>
                  <a:srgbClr val="FF0000"/>
                </a:solidFill>
              </a:rPr>
              <a:t>NOT</a:t>
            </a:r>
            <a:r>
              <a:rPr lang="en-US" b="1"/>
              <a:t> AD</a:t>
            </a:r>
            <a:endParaRPr b="1"/>
          </a:p>
        </p:txBody>
      </p:sp>
      <p:sp>
        <p:nvSpPr>
          <p:cNvPr id="386" name="Google Shape;386;p37"/>
          <p:cNvSpPr txBox="1">
            <a:spLocks noGrp="1"/>
          </p:cNvSpPr>
          <p:nvPr>
            <p:ph type="body" idx="1"/>
          </p:nvPr>
        </p:nvSpPr>
        <p:spPr>
          <a:xfrm>
            <a:off x="457200" y="1600200"/>
            <a:ext cx="5105400" cy="4525963"/>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Clr>
                <a:schemeClr val="dk1"/>
              </a:buClr>
              <a:buSzPct val="100000"/>
              <a:buNone/>
            </a:pPr>
            <a:r>
              <a:rPr lang="en-US" i="1" u="sng"/>
              <a:t>What is CTE? </a:t>
            </a:r>
            <a:endParaRPr i="1" u="sng"/>
          </a:p>
          <a:p>
            <a:pPr marL="342900" lvl="0" indent="-342900" algn="l" rtl="0">
              <a:spcBef>
                <a:spcPts val="544"/>
              </a:spcBef>
              <a:spcAft>
                <a:spcPts val="0"/>
              </a:spcAft>
              <a:buClr>
                <a:schemeClr val="dk1"/>
              </a:buClr>
              <a:buSzPct val="100000"/>
              <a:buChar char="•"/>
            </a:pPr>
            <a:r>
              <a:rPr lang="en-US"/>
              <a:t>Neurodegenerative changes in the brain linked to brain trauma found on autopsy </a:t>
            </a:r>
            <a:endParaRPr/>
          </a:p>
          <a:p>
            <a:pPr marL="342900" lvl="0" indent="-342900" algn="l" rtl="0">
              <a:spcBef>
                <a:spcPts val="544"/>
              </a:spcBef>
              <a:spcAft>
                <a:spcPts val="0"/>
              </a:spcAft>
              <a:buClr>
                <a:schemeClr val="dk1"/>
              </a:buClr>
              <a:buSzPct val="100000"/>
              <a:buChar char="•"/>
            </a:pPr>
            <a:r>
              <a:rPr lang="en-US"/>
              <a:t>Found in very focal areas of the brain in </a:t>
            </a:r>
            <a:r>
              <a:rPr lang="en-US" b="1">
                <a:solidFill>
                  <a:srgbClr val="FF0000"/>
                </a:solidFill>
              </a:rPr>
              <a:t>153 athletes*</a:t>
            </a:r>
            <a:endParaRPr/>
          </a:p>
          <a:p>
            <a:pPr marL="342900" lvl="0" indent="-342900" algn="l" rtl="0">
              <a:spcBef>
                <a:spcPts val="544"/>
              </a:spcBef>
              <a:spcAft>
                <a:spcPts val="0"/>
              </a:spcAft>
              <a:buClr>
                <a:schemeClr val="dk1"/>
              </a:buClr>
              <a:buSzPct val="100000"/>
              <a:buChar char="•"/>
            </a:pPr>
            <a:r>
              <a:rPr lang="en-US"/>
              <a:t>The </a:t>
            </a:r>
            <a:r>
              <a:rPr lang="en-US" u="sng"/>
              <a:t>unique pathological changes allow for differentiation from AD</a:t>
            </a:r>
            <a:endParaRPr/>
          </a:p>
          <a:p>
            <a:pPr marL="342900" lvl="0" indent="-342900" algn="l" rtl="0">
              <a:spcBef>
                <a:spcPts val="544"/>
              </a:spcBef>
              <a:spcAft>
                <a:spcPts val="0"/>
              </a:spcAft>
              <a:buClr>
                <a:srgbClr val="FF0000"/>
              </a:buClr>
              <a:buSzPct val="100000"/>
              <a:buChar char="•"/>
            </a:pPr>
            <a:r>
              <a:rPr lang="en-US" b="1" i="1">
                <a:solidFill>
                  <a:srgbClr val="FF0000"/>
                </a:solidFill>
              </a:rPr>
              <a:t>Not necessarily related to any symptoms of dementia prior to death </a:t>
            </a:r>
            <a:endParaRPr b="1" i="1">
              <a:solidFill>
                <a:srgbClr val="FF0000"/>
              </a:solidFill>
            </a:endParaRPr>
          </a:p>
        </p:txBody>
      </p:sp>
      <p:pic>
        <p:nvPicPr>
          <p:cNvPr id="387" name="Google Shape;387;p37"/>
          <p:cNvPicPr preferRelativeResize="0"/>
          <p:nvPr/>
        </p:nvPicPr>
        <p:blipFill rotWithShape="1">
          <a:blip r:embed="rId3">
            <a:alphaModFix/>
          </a:blip>
          <a:srcRect/>
          <a:stretch/>
        </p:blipFill>
        <p:spPr>
          <a:xfrm rot="5400000">
            <a:off x="4742280" y="2175294"/>
            <a:ext cx="5586413" cy="3217026"/>
          </a:xfrm>
          <a:prstGeom prst="rect">
            <a:avLst/>
          </a:prstGeom>
          <a:noFill/>
          <a:ln>
            <a:noFill/>
          </a:ln>
        </p:spPr>
      </p:pic>
      <p:sp>
        <p:nvSpPr>
          <p:cNvPr id="388" name="Google Shape;388;p37"/>
          <p:cNvSpPr/>
          <p:nvPr/>
        </p:nvSpPr>
        <p:spPr>
          <a:xfrm>
            <a:off x="609600" y="6019800"/>
            <a:ext cx="45720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*Chronic Traumatic Encephalopathy in Contact Sports: Is There an Epidemic?</a:t>
            </a:r>
            <a:endParaRPr sz="1050">
              <a:solidFill>
                <a:schemeClr val="dk1"/>
              </a:solidFill>
              <a:latin typeface="Calibri"/>
              <a:ea typeface="Calibri"/>
              <a:cs typeface="Calibri"/>
              <a:sym typeface="Calibri"/>
            </a:endParaRPr>
          </a:p>
          <a:p>
            <a:pPr marL="0" marR="0" lvl="0" indent="0" algn="l" rtl="0">
              <a:spcBef>
                <a:spcPts val="0"/>
              </a:spcBef>
              <a:spcAft>
                <a:spcPts val="0"/>
              </a:spcAft>
              <a:buNone/>
            </a:pPr>
            <a:r>
              <a:rPr lang="en-US" sz="1050" b="1">
                <a:solidFill>
                  <a:schemeClr val="dk1"/>
                </a:solidFill>
                <a:latin typeface="Calibri"/>
                <a:ea typeface="Calibri"/>
                <a:cs typeface="Calibri"/>
                <a:sym typeface="Calibri"/>
              </a:rPr>
              <a:t>Joseph C. Maroon, MD, FACS, Robert Winkelman, BS, Jeff Bost PAC, Austin Amos, BS, Chris Mathyssek, PhD, Vincent Miele, MD</a:t>
            </a:r>
            <a:endParaRPr sz="1050">
              <a:solidFill>
                <a:schemeClr val="dk1"/>
              </a:solidFill>
              <a:latin typeface="Calibri"/>
              <a:ea typeface="Calibri"/>
              <a:cs typeface="Calibri"/>
              <a:sym typeface="Calibri"/>
            </a:endParaRPr>
          </a:p>
          <a:p>
            <a:pPr marL="0" marR="0" lvl="0" indent="0" algn="l" rtl="0">
              <a:spcBef>
                <a:spcPts val="0"/>
              </a:spcBef>
              <a:spcAft>
                <a:spcPts val="0"/>
              </a:spcAft>
              <a:buNone/>
            </a:pPr>
            <a:r>
              <a:rPr lang="en-US" sz="1050" b="1">
                <a:solidFill>
                  <a:schemeClr val="dk1"/>
                </a:solidFill>
                <a:latin typeface="Calibri"/>
                <a:ea typeface="Calibri"/>
                <a:cs typeface="Calibri"/>
                <a:sym typeface="Calibri"/>
              </a:rPr>
              <a:t>Presented Oct 2014 CNS Annual Meeting Boston MA</a:t>
            </a:r>
            <a:endParaRPr sz="105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8"/>
          <p:cNvSpPr txBox="1">
            <a:spLocks noGrp="1"/>
          </p:cNvSpPr>
          <p:nvPr>
            <p:ph type="title"/>
          </p:nvPr>
        </p:nvSpPr>
        <p:spPr>
          <a:xfrm>
            <a:off x="457200" y="-28575"/>
            <a:ext cx="8229600" cy="79057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a:t>Role of Dietary Supplements for AD</a:t>
            </a:r>
            <a:endParaRPr/>
          </a:p>
        </p:txBody>
      </p:sp>
      <p:sp>
        <p:nvSpPr>
          <p:cNvPr id="394" name="Google Shape;394;p38"/>
          <p:cNvSpPr txBox="1">
            <a:spLocks noGrp="1"/>
          </p:cNvSpPr>
          <p:nvPr>
            <p:ph type="body" idx="1"/>
          </p:nvPr>
        </p:nvSpPr>
        <p:spPr>
          <a:xfrm>
            <a:off x="381000" y="762000"/>
            <a:ext cx="9144000" cy="62484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chemeClr val="dk1"/>
              </a:buClr>
              <a:buSzPct val="100000"/>
              <a:buNone/>
            </a:pPr>
            <a:r>
              <a:rPr lang="en-US" b="1"/>
              <a:t>Strong Science Based</a:t>
            </a:r>
            <a:endParaRPr/>
          </a:p>
          <a:p>
            <a:pPr marL="342900" lvl="0" indent="-342900" algn="l" rtl="0">
              <a:spcBef>
                <a:spcPts val="448"/>
              </a:spcBef>
              <a:spcAft>
                <a:spcPts val="0"/>
              </a:spcAft>
              <a:buClr>
                <a:schemeClr val="dk1"/>
              </a:buClr>
              <a:buSzPct val="100000"/>
              <a:buChar char="•"/>
            </a:pPr>
            <a:r>
              <a:rPr lang="en-US"/>
              <a:t>Folic acid- reduces homocysteine (inflammatory) levels </a:t>
            </a:r>
            <a:endParaRPr/>
          </a:p>
          <a:p>
            <a:pPr marL="342900" lvl="0" indent="-342900" algn="l" rtl="0">
              <a:spcBef>
                <a:spcPts val="448"/>
              </a:spcBef>
              <a:spcAft>
                <a:spcPts val="0"/>
              </a:spcAft>
              <a:buClr>
                <a:schemeClr val="dk1"/>
              </a:buClr>
              <a:buSzPct val="100000"/>
              <a:buChar char="•"/>
            </a:pPr>
            <a:r>
              <a:rPr lang="en-US"/>
              <a:t>vitamin B12 </a:t>
            </a:r>
            <a:endParaRPr/>
          </a:p>
          <a:p>
            <a:pPr marL="342900" lvl="0" indent="-342900" algn="l" rtl="0">
              <a:spcBef>
                <a:spcPts val="448"/>
              </a:spcBef>
              <a:spcAft>
                <a:spcPts val="0"/>
              </a:spcAft>
              <a:buClr>
                <a:schemeClr val="dk1"/>
              </a:buClr>
              <a:buSzPct val="100000"/>
              <a:buChar char="•"/>
            </a:pPr>
            <a:r>
              <a:rPr lang="en-US"/>
              <a:t>vitamin D (2,000 to 5,000 IU) check blood levels</a:t>
            </a:r>
            <a:endParaRPr/>
          </a:p>
          <a:p>
            <a:pPr marL="342900" lvl="0" indent="-342900" algn="l" rtl="0">
              <a:spcBef>
                <a:spcPts val="448"/>
              </a:spcBef>
              <a:spcAft>
                <a:spcPts val="0"/>
              </a:spcAft>
              <a:buClr>
                <a:schemeClr val="dk1"/>
              </a:buClr>
              <a:buSzPct val="100000"/>
              <a:buChar char="•"/>
            </a:pPr>
            <a:r>
              <a:rPr lang="en-US"/>
              <a:t>Vitamin C (~2,000 mg/day)</a:t>
            </a:r>
            <a:endParaRPr/>
          </a:p>
          <a:p>
            <a:pPr marL="342900" lvl="0" indent="-342900" algn="l" rtl="0">
              <a:spcBef>
                <a:spcPts val="448"/>
              </a:spcBef>
              <a:spcAft>
                <a:spcPts val="0"/>
              </a:spcAft>
              <a:buClr>
                <a:schemeClr val="dk1"/>
              </a:buClr>
              <a:buSzPct val="100000"/>
              <a:buChar char="•"/>
            </a:pPr>
            <a:r>
              <a:rPr lang="en-US"/>
              <a:t>magnesium,</a:t>
            </a:r>
            <a:endParaRPr/>
          </a:p>
          <a:p>
            <a:pPr marL="342900" lvl="0" indent="-342900" algn="l" rtl="0">
              <a:spcBef>
                <a:spcPts val="448"/>
              </a:spcBef>
              <a:spcAft>
                <a:spcPts val="0"/>
              </a:spcAft>
              <a:buClr>
                <a:schemeClr val="dk1"/>
              </a:buClr>
              <a:buSzPct val="100000"/>
              <a:buChar char="•"/>
            </a:pPr>
            <a:r>
              <a:rPr lang="en-US"/>
              <a:t>DHA/EPA fish oil  - 1 to 3 gms/day</a:t>
            </a:r>
            <a:endParaRPr/>
          </a:p>
          <a:p>
            <a:pPr marL="0" lvl="0" indent="0" algn="l" rtl="0">
              <a:spcBef>
                <a:spcPts val="448"/>
              </a:spcBef>
              <a:spcAft>
                <a:spcPts val="0"/>
              </a:spcAft>
              <a:buClr>
                <a:schemeClr val="dk1"/>
              </a:buClr>
              <a:buSzPct val="100000"/>
              <a:buNone/>
            </a:pPr>
            <a:r>
              <a:rPr lang="en-US"/>
              <a:t>High potency multiple vitamin and mineral capsule. </a:t>
            </a:r>
            <a:endParaRPr/>
          </a:p>
          <a:p>
            <a:pPr marL="0" lvl="0" indent="0" algn="l" rtl="0">
              <a:spcBef>
                <a:spcPts val="448"/>
              </a:spcBef>
              <a:spcAft>
                <a:spcPts val="0"/>
              </a:spcAft>
              <a:buClr>
                <a:schemeClr val="dk1"/>
              </a:buClr>
              <a:buSzPct val="100000"/>
              <a:buNone/>
            </a:pPr>
            <a:endParaRPr/>
          </a:p>
          <a:p>
            <a:pPr marL="0" lvl="0" indent="0" algn="l" rtl="0">
              <a:spcBef>
                <a:spcPts val="448"/>
              </a:spcBef>
              <a:spcAft>
                <a:spcPts val="0"/>
              </a:spcAft>
              <a:buClr>
                <a:schemeClr val="dk1"/>
              </a:buClr>
              <a:buSzPct val="100000"/>
              <a:buNone/>
            </a:pPr>
            <a:r>
              <a:rPr lang="en-US" b="1"/>
              <a:t>Good Science Based</a:t>
            </a:r>
            <a:endParaRPr b="1"/>
          </a:p>
          <a:p>
            <a:pPr marL="342900" lvl="0" indent="-342900" algn="l" rtl="0">
              <a:spcBef>
                <a:spcPts val="448"/>
              </a:spcBef>
              <a:spcAft>
                <a:spcPts val="0"/>
              </a:spcAft>
              <a:buClr>
                <a:schemeClr val="dk1"/>
              </a:buClr>
              <a:buSzPct val="100000"/>
              <a:buChar char="•"/>
            </a:pPr>
            <a:r>
              <a:rPr lang="en-US"/>
              <a:t>coenzyme Q10</a:t>
            </a:r>
            <a:endParaRPr/>
          </a:p>
          <a:p>
            <a:pPr marL="342900" lvl="0" indent="-342900" algn="l" rtl="0">
              <a:spcBef>
                <a:spcPts val="448"/>
              </a:spcBef>
              <a:spcAft>
                <a:spcPts val="0"/>
              </a:spcAft>
              <a:buClr>
                <a:schemeClr val="dk1"/>
              </a:buClr>
              <a:buSzPct val="100000"/>
              <a:buChar char="•"/>
            </a:pPr>
            <a:r>
              <a:rPr lang="en-US"/>
              <a:t>alpha lipoic acid</a:t>
            </a:r>
            <a:endParaRPr/>
          </a:p>
          <a:p>
            <a:pPr marL="342900" lvl="0" indent="-342900" algn="l" rtl="0">
              <a:spcBef>
                <a:spcPts val="448"/>
              </a:spcBef>
              <a:spcAft>
                <a:spcPts val="0"/>
              </a:spcAft>
              <a:buClr>
                <a:schemeClr val="dk1"/>
              </a:buClr>
              <a:buSzPct val="100000"/>
              <a:buChar char="•"/>
            </a:pPr>
            <a:r>
              <a:rPr lang="en-US"/>
              <a:t>ginkgo biloba</a:t>
            </a:r>
            <a:endParaRPr/>
          </a:p>
          <a:p>
            <a:pPr marL="342900" lvl="0" indent="-342900" algn="l" rtl="0">
              <a:spcBef>
                <a:spcPts val="448"/>
              </a:spcBef>
              <a:spcAft>
                <a:spcPts val="0"/>
              </a:spcAft>
              <a:buClr>
                <a:schemeClr val="dk1"/>
              </a:buClr>
              <a:buSzPct val="100000"/>
              <a:buChar char="•"/>
            </a:pPr>
            <a:r>
              <a:rPr lang="en-US"/>
              <a:t>phosphatidylserine</a:t>
            </a:r>
            <a:endParaRPr/>
          </a:p>
          <a:p>
            <a:pPr marL="342900" lvl="0" indent="-342900" algn="l" rtl="0">
              <a:spcBef>
                <a:spcPts val="448"/>
              </a:spcBef>
              <a:spcAft>
                <a:spcPts val="0"/>
              </a:spcAft>
              <a:buClr>
                <a:schemeClr val="dk1"/>
              </a:buClr>
              <a:buSzPct val="100000"/>
              <a:buChar char="•"/>
            </a:pPr>
            <a:r>
              <a:rPr lang="en-US"/>
              <a:t>acetyl-L-carnitine</a:t>
            </a:r>
            <a:endParaRPr/>
          </a:p>
          <a:p>
            <a:pPr marL="342900" lvl="0" indent="-342900" algn="l" rtl="0">
              <a:spcBef>
                <a:spcPts val="448"/>
              </a:spcBef>
              <a:spcAft>
                <a:spcPts val="0"/>
              </a:spcAft>
              <a:buClr>
                <a:schemeClr val="dk1"/>
              </a:buClr>
              <a:buSzPct val="100000"/>
              <a:buChar char="•"/>
            </a:pPr>
            <a:r>
              <a:rPr lang="en-US"/>
              <a:t>huperzine-A</a:t>
            </a:r>
            <a:endParaRPr/>
          </a:p>
          <a:p>
            <a:pPr marL="342900" lvl="0" indent="-342900" algn="l" rtl="0">
              <a:spcBef>
                <a:spcPts val="448"/>
              </a:spcBef>
              <a:spcAft>
                <a:spcPts val="0"/>
              </a:spcAft>
              <a:buClr>
                <a:schemeClr val="dk1"/>
              </a:buClr>
              <a:buSzPct val="100000"/>
              <a:buChar char="•"/>
            </a:pPr>
            <a:r>
              <a:rPr lang="en-US"/>
              <a:t>vinpocetine</a:t>
            </a:r>
            <a:endParaRPr/>
          </a:p>
          <a:p>
            <a:pPr marL="342900" lvl="0" indent="-200660" algn="l" rtl="0">
              <a:spcBef>
                <a:spcPts val="448"/>
              </a:spcBef>
              <a:spcAft>
                <a:spcPts val="0"/>
              </a:spcAft>
              <a:buClr>
                <a:schemeClr val="dk1"/>
              </a:buClr>
              <a:buSzPct val="100000"/>
              <a:buNone/>
            </a:pPr>
            <a:endParaRPr/>
          </a:p>
        </p:txBody>
      </p:sp>
      <p:sp>
        <p:nvSpPr>
          <p:cNvPr id="395" name="Google Shape;395;p38"/>
          <p:cNvSpPr/>
          <p:nvPr/>
        </p:nvSpPr>
        <p:spPr>
          <a:xfrm>
            <a:off x="4038600" y="4267200"/>
            <a:ext cx="4572000"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Oken BS, Storzbach DM, Kaye JA. </a:t>
            </a:r>
            <a:r>
              <a:rPr lang="en-US" sz="1200" i="1">
                <a:solidFill>
                  <a:schemeClr val="dk1"/>
                </a:solidFill>
                <a:latin typeface="Calibri"/>
                <a:ea typeface="Calibri"/>
                <a:cs typeface="Calibri"/>
                <a:sym typeface="Calibri"/>
              </a:rPr>
              <a:t>The efficacy of Ginkgo biloba on cognitive function in Alzheimer disease.</a:t>
            </a:r>
            <a:r>
              <a:rPr lang="en-US" sz="1200">
                <a:solidFill>
                  <a:schemeClr val="dk1"/>
                </a:solidFill>
                <a:latin typeface="Calibri"/>
                <a:ea typeface="Calibri"/>
                <a:cs typeface="Calibri"/>
                <a:sym typeface="Calibri"/>
              </a:rPr>
              <a:t> Arch Neurol 1998;55:1409-15</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Crook TH, Tinklenberg J, Yesavage J, Petrie W, Nunzi MG, Massari DC. </a:t>
            </a:r>
            <a:r>
              <a:rPr lang="en-US" sz="1200" i="1">
                <a:solidFill>
                  <a:schemeClr val="dk1"/>
                </a:solidFill>
                <a:latin typeface="Calibri"/>
                <a:ea typeface="Calibri"/>
                <a:cs typeface="Calibri"/>
                <a:sym typeface="Calibri"/>
              </a:rPr>
              <a:t>Effects of phosphatidylserine in age-associated memory impairment.</a:t>
            </a:r>
            <a:r>
              <a:rPr lang="en-US" sz="1200">
                <a:solidFill>
                  <a:schemeClr val="dk1"/>
                </a:solidFill>
                <a:latin typeface="Calibri"/>
                <a:ea typeface="Calibri"/>
                <a:cs typeface="Calibri"/>
                <a:sym typeface="Calibri"/>
              </a:rPr>
              <a:t>Neurology 1991;41:644-9.</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Maroon JC, Bost J, Fish Oil: The Natural Anti-Inflammatory, Basic Health Publications, 2006 National Institute on Aging; Georgetown University Medical Center. </a:t>
            </a:r>
            <a:r>
              <a:rPr lang="en-US" sz="1200" i="1">
                <a:solidFill>
                  <a:schemeClr val="dk1"/>
                </a:solidFill>
                <a:latin typeface="Calibri"/>
                <a:ea typeface="Calibri"/>
                <a:cs typeface="Calibri"/>
                <a:sym typeface="Calibri"/>
              </a:rPr>
              <a:t>A multi-center, double-blind, placebo-controlled, therapeutic trial to determine whether natural Huperzine A improves cognitive function.</a:t>
            </a:r>
            <a:r>
              <a:rPr lang="en-US" sz="1200">
                <a:solidFill>
                  <a:schemeClr val="dk1"/>
                </a:solidFill>
                <a:latin typeface="Calibri"/>
                <a:ea typeface="Calibri"/>
                <a:cs typeface="Calibri"/>
                <a:sym typeface="Calibri"/>
              </a:rPr>
              <a:t> ClinicalTrials.gov. Washington (D.C.): 2008 Feb [cited 2010 Jan 4]. Szatmari SZ, Whitehouse PJ. </a:t>
            </a:r>
            <a:r>
              <a:rPr lang="en-US" sz="1200" i="1">
                <a:solidFill>
                  <a:schemeClr val="dk1"/>
                </a:solidFill>
                <a:latin typeface="Calibri"/>
                <a:ea typeface="Calibri"/>
                <a:cs typeface="Calibri"/>
                <a:sym typeface="Calibri"/>
              </a:rPr>
              <a:t>Vinpocetine for cognitive impairment and dementia.</a:t>
            </a:r>
            <a:r>
              <a:rPr lang="en-US" sz="1200">
                <a:solidFill>
                  <a:schemeClr val="dk1"/>
                </a:solidFill>
                <a:latin typeface="Calibri"/>
                <a:ea typeface="Calibri"/>
                <a:cs typeface="Calibri"/>
                <a:sym typeface="Calibri"/>
              </a:rPr>
              <a:t> Cochrane Database Syst Rev. 2003;1:CD003119.</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39"/>
          <p:cNvPicPr preferRelativeResize="0"/>
          <p:nvPr/>
        </p:nvPicPr>
        <p:blipFill rotWithShape="1">
          <a:blip r:embed="rId3">
            <a:alphaModFix/>
          </a:blip>
          <a:srcRect l="945" t="2469" b="2468"/>
          <a:stretch/>
        </p:blipFill>
        <p:spPr>
          <a:xfrm>
            <a:off x="457200" y="361950"/>
            <a:ext cx="3998913" cy="5867400"/>
          </a:xfrm>
          <a:prstGeom prst="rect">
            <a:avLst/>
          </a:prstGeom>
          <a:noFill/>
          <a:ln>
            <a:noFill/>
          </a:ln>
          <a:effectLst>
            <a:outerShdw blurRad="292100" dist="139700" dir="2700000" algn="tl" rotWithShape="0">
              <a:srgbClr val="333333">
                <a:alpha val="64705"/>
              </a:srgbClr>
            </a:outerShdw>
          </a:effectLst>
        </p:spPr>
      </p:pic>
      <p:pic>
        <p:nvPicPr>
          <p:cNvPr id="402" name="Google Shape;402;p39"/>
          <p:cNvPicPr preferRelativeResize="0"/>
          <p:nvPr/>
        </p:nvPicPr>
        <p:blipFill rotWithShape="1">
          <a:blip r:embed="rId4">
            <a:alphaModFix/>
          </a:blip>
          <a:srcRect r="6325" b="27999"/>
          <a:stretch/>
        </p:blipFill>
        <p:spPr>
          <a:xfrm>
            <a:off x="5029200" y="609600"/>
            <a:ext cx="3962400" cy="3184071"/>
          </a:xfrm>
          <a:prstGeom prst="rect">
            <a:avLst/>
          </a:prstGeom>
          <a:noFill/>
          <a:ln>
            <a:noFill/>
          </a:ln>
          <a:effectLst>
            <a:outerShdw blurRad="292100" dist="139700" dir="2700000" algn="tl" rotWithShape="0">
              <a:srgbClr val="333333">
                <a:alpha val="64705"/>
              </a:srgbClr>
            </a:outerShdw>
          </a:effectLst>
        </p:spPr>
      </p:pic>
      <p:sp>
        <p:nvSpPr>
          <p:cNvPr id="403" name="Google Shape;403;p39"/>
          <p:cNvSpPr txBox="1"/>
          <p:nvPr/>
        </p:nvSpPr>
        <p:spPr>
          <a:xfrm>
            <a:off x="4456112" y="2819400"/>
            <a:ext cx="4687887" cy="830997"/>
          </a:xfrm>
          <a:prstGeom prst="rect">
            <a:avLst/>
          </a:prstGeom>
          <a:solidFill>
            <a:srgbClr val="FF0000">
              <a:alpha val="75686"/>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Verdana"/>
                <a:ea typeface="Verdana"/>
                <a:cs typeface="Verdana"/>
                <a:sym typeface="Verdana"/>
              </a:rPr>
              <a:t>Significantly improved the lipid profile of active players randomized to treatment. O3 hould be considered as a method to improve modifiable cardiovascular risk lipid factors in professional football players.</a:t>
            </a:r>
            <a:endParaRPr/>
          </a:p>
        </p:txBody>
      </p:sp>
      <p:sp>
        <p:nvSpPr>
          <p:cNvPr id="404" name="Google Shape;404;p39"/>
          <p:cNvSpPr/>
          <p:nvPr/>
        </p:nvSpPr>
        <p:spPr>
          <a:xfrm>
            <a:off x="6371459" y="838200"/>
            <a:ext cx="262014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Verdana"/>
                <a:ea typeface="Verdana"/>
                <a:cs typeface="Verdana"/>
                <a:sym typeface="Verdana"/>
              </a:rPr>
              <a:t>Sports Health </a:t>
            </a:r>
            <a:r>
              <a:rPr lang="en-US" sz="1200">
                <a:solidFill>
                  <a:schemeClr val="dk1"/>
                </a:solidFill>
                <a:latin typeface="Verdana"/>
                <a:ea typeface="Verdana"/>
                <a:cs typeface="Verdana"/>
                <a:sym typeface="Verdana"/>
              </a:rPr>
              <a:t>Vol 1, Jan 2009</a:t>
            </a:r>
            <a:endParaRPr/>
          </a:p>
        </p:txBody>
      </p:sp>
      <p:pic>
        <p:nvPicPr>
          <p:cNvPr id="405" name="Google Shape;405;p39"/>
          <p:cNvPicPr preferRelativeResize="0"/>
          <p:nvPr/>
        </p:nvPicPr>
        <p:blipFill rotWithShape="1">
          <a:blip r:embed="rId5">
            <a:alphaModFix/>
          </a:blip>
          <a:srcRect/>
          <a:stretch/>
        </p:blipFill>
        <p:spPr>
          <a:xfrm>
            <a:off x="5038725" y="3962400"/>
            <a:ext cx="3810000" cy="2377281"/>
          </a:xfrm>
          <a:prstGeom prst="rect">
            <a:avLst/>
          </a:prstGeom>
          <a:noFill/>
          <a:ln>
            <a:noFill/>
          </a:ln>
          <a:effectLst>
            <a:outerShdw blurRad="292100" dist="139700" dir="2700000" algn="tl" rotWithShape="0">
              <a:srgbClr val="333333">
                <a:alpha val="64705"/>
              </a:srgbClr>
            </a:outerShdw>
          </a:effectLst>
        </p:spPr>
      </p:pic>
      <p:sp>
        <p:nvSpPr>
          <p:cNvPr id="406" name="Google Shape;406;p39"/>
          <p:cNvSpPr txBox="1"/>
          <p:nvPr/>
        </p:nvSpPr>
        <p:spPr>
          <a:xfrm>
            <a:off x="4303713" y="5257800"/>
            <a:ext cx="4687887" cy="523220"/>
          </a:xfrm>
          <a:prstGeom prst="rect">
            <a:avLst/>
          </a:prstGeom>
          <a:solidFill>
            <a:srgbClr val="FF0000">
              <a:alpha val="75686"/>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Verdana"/>
                <a:ea typeface="Verdana"/>
                <a:cs typeface="Verdana"/>
                <a:sym typeface="Verdana"/>
              </a:rPr>
              <a:t>Reduced Discogenic pain in most, 66% able to stop NSAIDS.</a:t>
            </a:r>
            <a:endParaRPr sz="1400">
              <a:solidFill>
                <a:schemeClr val="lt1"/>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40"/>
          <p:cNvPicPr preferRelativeResize="0"/>
          <p:nvPr/>
        </p:nvPicPr>
        <p:blipFill rotWithShape="1">
          <a:blip r:embed="rId3">
            <a:alphaModFix/>
          </a:blip>
          <a:srcRect/>
          <a:stretch/>
        </p:blipFill>
        <p:spPr>
          <a:xfrm>
            <a:off x="452437" y="152400"/>
            <a:ext cx="8239125" cy="6200775"/>
          </a:xfrm>
          <a:prstGeom prst="rect">
            <a:avLst/>
          </a:prstGeom>
          <a:noFill/>
          <a:ln>
            <a:noFill/>
          </a:ln>
        </p:spPr>
      </p:pic>
      <p:sp>
        <p:nvSpPr>
          <p:cNvPr id="412" name="Google Shape;412;p40"/>
          <p:cNvSpPr/>
          <p:nvPr/>
        </p:nvSpPr>
        <p:spPr>
          <a:xfrm>
            <a:off x="4343400" y="318225"/>
            <a:ext cx="4572000"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Lori A. Daiello, Assawin Gongvatana, Shira Dunsiger, Ronald A. Cohen, Brian R. Ott. </a:t>
            </a:r>
            <a:r>
              <a:rPr lang="en-US" sz="1200" b="1">
                <a:solidFill>
                  <a:schemeClr val="dk1"/>
                </a:solidFill>
                <a:latin typeface="Calibri"/>
                <a:ea typeface="Calibri"/>
                <a:cs typeface="Calibri"/>
                <a:sym typeface="Calibri"/>
              </a:rPr>
              <a:t>Association of fish oil supplement use with preservation of brain volume and cognitive function</a:t>
            </a:r>
            <a:r>
              <a:rPr lang="en-US" sz="1200">
                <a:solidFill>
                  <a:schemeClr val="dk1"/>
                </a:solidFill>
                <a:latin typeface="Calibri"/>
                <a:ea typeface="Calibri"/>
                <a:cs typeface="Calibri"/>
                <a:sym typeface="Calibri"/>
              </a:rPr>
              <a:t>. </a:t>
            </a:r>
            <a:r>
              <a:rPr lang="en-US" sz="1200" i="1">
                <a:solidFill>
                  <a:schemeClr val="dk1"/>
                </a:solidFill>
                <a:latin typeface="Calibri"/>
                <a:ea typeface="Calibri"/>
                <a:cs typeface="Calibri"/>
                <a:sym typeface="Calibri"/>
              </a:rPr>
              <a:t>Alzheimer's &amp; Dementia</a:t>
            </a:r>
            <a:r>
              <a:rPr lang="en-US" sz="1200">
                <a:solidFill>
                  <a:schemeClr val="dk1"/>
                </a:solidFill>
                <a:latin typeface="Calibri"/>
                <a:ea typeface="Calibri"/>
                <a:cs typeface="Calibri"/>
                <a:sym typeface="Calibri"/>
              </a:rPr>
              <a:t>, 2014; DOI:</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10.1016/j.jalz.2014.02.005</a:t>
            </a:r>
            <a:endParaRPr sz="1200">
              <a:solidFill>
                <a:schemeClr val="dk1"/>
              </a:solidFill>
              <a:latin typeface="Calibri"/>
              <a:ea typeface="Calibri"/>
              <a:cs typeface="Calibri"/>
              <a:sym typeface="Calibri"/>
            </a:endParaRPr>
          </a:p>
        </p:txBody>
      </p:sp>
      <p:sp>
        <p:nvSpPr>
          <p:cNvPr id="413" name="Google Shape;413;p40"/>
          <p:cNvSpPr/>
          <p:nvPr/>
        </p:nvSpPr>
        <p:spPr>
          <a:xfrm>
            <a:off x="1752600" y="3581400"/>
            <a:ext cx="6938962" cy="120032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Regular use of fish oil supplements (FOS) was associated with a significant reduction in cognitive decline and brain atrophy in older adults</a:t>
            </a:r>
            <a:endParaRPr sz="2400" b="1">
              <a:solidFill>
                <a:schemeClr val="dk1"/>
              </a:solidFill>
              <a:latin typeface="Calibri"/>
              <a:ea typeface="Calibri"/>
              <a:cs typeface="Calibri"/>
              <a:sym typeface="Calibri"/>
            </a:endParaRPr>
          </a:p>
        </p:txBody>
      </p:sp>
      <p:sp>
        <p:nvSpPr>
          <p:cNvPr id="414" name="Google Shape;414;p40"/>
          <p:cNvSpPr txBox="1"/>
          <p:nvPr/>
        </p:nvSpPr>
        <p:spPr>
          <a:xfrm>
            <a:off x="2819400" y="1600200"/>
            <a:ext cx="587216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rgbClr val="FF0000"/>
                </a:solidFill>
                <a:latin typeface="Calibri"/>
                <a:ea typeface="Calibri"/>
                <a:cs typeface="Calibri"/>
                <a:sym typeface="Calibri"/>
              </a:rPr>
              <a:t>NO HEAVY METALS IN FISH OIL SUPPLEMENTS COMPARED TO ALL FISH CONTAMINATED DUE TO POLLUTION!</a:t>
            </a:r>
            <a:endParaRPr sz="1800" b="1" i="1">
              <a:solidFill>
                <a:srgbClr val="FF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41" descr="LuckyOliver-2342765-blog-red_wine_pouring_down_from_a_wine_bottle"/>
          <p:cNvPicPr preferRelativeResize="0"/>
          <p:nvPr/>
        </p:nvPicPr>
        <p:blipFill rotWithShape="1">
          <a:blip r:embed="rId3">
            <a:alphaModFix/>
          </a:blip>
          <a:srcRect/>
          <a:stretch/>
        </p:blipFill>
        <p:spPr>
          <a:xfrm>
            <a:off x="6858000" y="4953000"/>
            <a:ext cx="1676400" cy="1905000"/>
          </a:xfrm>
          <a:prstGeom prst="rect">
            <a:avLst/>
          </a:prstGeom>
          <a:noFill/>
          <a:ln>
            <a:noFill/>
          </a:ln>
        </p:spPr>
      </p:pic>
      <p:sp>
        <p:nvSpPr>
          <p:cNvPr id="423" name="Google Shape;423;p41"/>
          <p:cNvSpPr txBox="1">
            <a:spLocks noGrp="1"/>
          </p:cNvSpPr>
          <p:nvPr>
            <p:ph type="title" idx="4294967295"/>
          </p:nvPr>
        </p:nvSpPr>
        <p:spPr>
          <a:xfrm>
            <a:off x="450850" y="762000"/>
            <a:ext cx="8229600" cy="6858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0000"/>
              </a:buClr>
              <a:buSzPts val="3600"/>
              <a:buFont typeface="Calibri"/>
              <a:buNone/>
            </a:pPr>
            <a:r>
              <a:rPr lang="en-US" sz="3600" b="1" i="1">
                <a:solidFill>
                  <a:srgbClr val="FF0000"/>
                </a:solidFill>
                <a:latin typeface="Calibri"/>
                <a:ea typeface="Calibri"/>
                <a:cs typeface="Calibri"/>
                <a:sym typeface="Calibri"/>
              </a:rPr>
              <a:t>NEW </a:t>
            </a:r>
            <a:r>
              <a:rPr lang="en-US" sz="3600" b="1">
                <a:latin typeface="Calibri"/>
                <a:ea typeface="Calibri"/>
                <a:cs typeface="Calibri"/>
                <a:sym typeface="Calibri"/>
              </a:rPr>
              <a:t>Research on AD and Supplements </a:t>
            </a:r>
            <a:r>
              <a:rPr lang="en-US" sz="3600" b="1" i="1">
                <a:solidFill>
                  <a:schemeClr val="accent4"/>
                </a:solidFill>
                <a:latin typeface="Calibri"/>
                <a:ea typeface="Calibri"/>
                <a:cs typeface="Calibri"/>
                <a:sym typeface="Calibri"/>
              </a:rPr>
              <a:t>Resveratrol</a:t>
            </a:r>
            <a:endParaRPr sz="3600" b="1" i="1">
              <a:solidFill>
                <a:schemeClr val="accent4"/>
              </a:solidFill>
              <a:latin typeface="Calibri"/>
              <a:ea typeface="Calibri"/>
              <a:cs typeface="Calibri"/>
              <a:sym typeface="Calibri"/>
            </a:endParaRPr>
          </a:p>
        </p:txBody>
      </p:sp>
      <p:sp>
        <p:nvSpPr>
          <p:cNvPr id="424" name="Google Shape;424;p41"/>
          <p:cNvSpPr txBox="1">
            <a:spLocks noGrp="1"/>
          </p:cNvSpPr>
          <p:nvPr>
            <p:ph type="body" idx="4294967295"/>
          </p:nvPr>
        </p:nvSpPr>
        <p:spPr>
          <a:xfrm>
            <a:off x="762000" y="1524000"/>
            <a:ext cx="8229600" cy="42672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700"/>
              <a:buChar char="•"/>
            </a:pPr>
            <a:r>
              <a:rPr lang="en-US" sz="2700"/>
              <a:t>Resveratrol is a small molecule in a class called </a:t>
            </a:r>
            <a:r>
              <a:rPr lang="en-US" sz="2700" u="sng"/>
              <a:t>Polyphenols </a:t>
            </a:r>
            <a:r>
              <a:rPr lang="en-US" sz="2700"/>
              <a:t>(found in red grapes, green teas, dark chocolate, and peanuts)</a:t>
            </a:r>
            <a:endParaRPr sz="2700" u="sng"/>
          </a:p>
          <a:p>
            <a:pPr marL="342900" lvl="0" indent="-342900" algn="l" rtl="0">
              <a:lnSpc>
                <a:spcPct val="90000"/>
              </a:lnSpc>
              <a:spcBef>
                <a:spcPts val="540"/>
              </a:spcBef>
              <a:spcAft>
                <a:spcPts val="0"/>
              </a:spcAft>
              <a:buClr>
                <a:schemeClr val="dk1"/>
              </a:buClr>
              <a:buSzPts val="2700"/>
              <a:buChar char="•"/>
            </a:pPr>
            <a:r>
              <a:rPr lang="en-US" sz="2700"/>
              <a:t>Often concentrated in red wine grape skins (and therefore red wines) and manufactured by a variety of plants when they are stress</a:t>
            </a:r>
            <a:endParaRPr/>
          </a:p>
          <a:p>
            <a:pPr marL="342900" lvl="0" indent="-342900" algn="l" rtl="0">
              <a:lnSpc>
                <a:spcPct val="90000"/>
              </a:lnSpc>
              <a:spcBef>
                <a:spcPts val="540"/>
              </a:spcBef>
              <a:spcAft>
                <a:spcPts val="0"/>
              </a:spcAft>
              <a:buClr>
                <a:schemeClr val="dk1"/>
              </a:buClr>
              <a:buSzPts val="2700"/>
              <a:buChar char="•"/>
            </a:pPr>
            <a:r>
              <a:rPr lang="en-US" sz="2700"/>
              <a:t>They are used by plants to protect them (phytoalexins) from microbe attacks and high UV radiation, among other protective functions </a:t>
            </a:r>
            <a:endParaRPr/>
          </a:p>
        </p:txBody>
      </p:sp>
      <p:pic>
        <p:nvPicPr>
          <p:cNvPr id="425" name="Google Shape;425;p41" descr="resveratrol"/>
          <p:cNvPicPr preferRelativeResize="0"/>
          <p:nvPr/>
        </p:nvPicPr>
        <p:blipFill rotWithShape="1">
          <a:blip r:embed="rId4">
            <a:alphaModFix/>
          </a:blip>
          <a:srcRect t="12207" b="5725"/>
          <a:stretch/>
        </p:blipFill>
        <p:spPr>
          <a:xfrm>
            <a:off x="685800" y="5181600"/>
            <a:ext cx="2667000" cy="1381125"/>
          </a:xfrm>
          <a:prstGeom prst="rect">
            <a:avLst/>
          </a:prstGeom>
          <a:noFill/>
          <a:ln>
            <a:noFill/>
          </a:ln>
        </p:spPr>
      </p:pic>
      <p:pic>
        <p:nvPicPr>
          <p:cNvPr id="426" name="Google Shape;426;p41" descr="grapeleaf"/>
          <p:cNvPicPr preferRelativeResize="0"/>
          <p:nvPr/>
        </p:nvPicPr>
        <p:blipFill rotWithShape="1">
          <a:blip r:embed="rId5">
            <a:alphaModFix/>
          </a:blip>
          <a:srcRect l="18462" r="26154"/>
          <a:stretch/>
        </p:blipFill>
        <p:spPr>
          <a:xfrm>
            <a:off x="4565650" y="5334000"/>
            <a:ext cx="1304925" cy="13223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2"/>
          <p:cNvSpPr txBox="1">
            <a:spLocks noGrp="1"/>
          </p:cNvSpPr>
          <p:nvPr>
            <p:ph type="title" idx="4294967295"/>
          </p:nvPr>
        </p:nvSpPr>
        <p:spPr>
          <a:xfrm>
            <a:off x="0" y="381000"/>
            <a:ext cx="9144000" cy="16002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Calibri"/>
              <a:buNone/>
            </a:pPr>
            <a:r>
              <a:rPr lang="en-US" sz="3200" b="1"/>
              <a:t>	Resveratrol has been found to </a:t>
            </a:r>
            <a:r>
              <a:rPr lang="en-US" sz="3200" b="1" i="1">
                <a:solidFill>
                  <a:schemeClr val="accent4"/>
                </a:solidFill>
              </a:rPr>
              <a:t>activate longevity genes </a:t>
            </a:r>
            <a:r>
              <a:rPr lang="en-US" sz="3200" b="1"/>
              <a:t>in all animals tested so far to improve health, reduce disease and lengthen lifespan</a:t>
            </a:r>
            <a:endParaRPr/>
          </a:p>
        </p:txBody>
      </p:sp>
      <p:sp>
        <p:nvSpPr>
          <p:cNvPr id="432" name="Google Shape;432;p42"/>
          <p:cNvSpPr/>
          <p:nvPr/>
        </p:nvSpPr>
        <p:spPr>
          <a:xfrm>
            <a:off x="0" y="3562350"/>
            <a:ext cx="9144000" cy="3429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1">
              <a:solidFill>
                <a:srgbClr val="080808"/>
              </a:solidFill>
              <a:latin typeface="Times"/>
              <a:ea typeface="Times"/>
              <a:cs typeface="Times"/>
              <a:sym typeface="Times"/>
            </a:endParaRPr>
          </a:p>
        </p:txBody>
      </p:sp>
      <p:pic>
        <p:nvPicPr>
          <p:cNvPr id="433" name="Google Shape;433;p42"/>
          <p:cNvPicPr preferRelativeResize="0"/>
          <p:nvPr/>
        </p:nvPicPr>
        <p:blipFill rotWithShape="1">
          <a:blip r:embed="rId3">
            <a:alphaModFix/>
          </a:blip>
          <a:srcRect/>
          <a:stretch/>
        </p:blipFill>
        <p:spPr>
          <a:xfrm>
            <a:off x="779463" y="2886075"/>
            <a:ext cx="1174750" cy="1746250"/>
          </a:xfrm>
          <a:prstGeom prst="rect">
            <a:avLst/>
          </a:prstGeom>
          <a:noFill/>
          <a:ln w="9525" cap="flat" cmpd="sng">
            <a:solidFill>
              <a:schemeClr val="dk1"/>
            </a:solidFill>
            <a:prstDash val="solid"/>
            <a:miter lim="800000"/>
            <a:headEnd type="none" w="sm" len="sm"/>
            <a:tailEnd type="none" w="sm" len="sm"/>
          </a:ln>
        </p:spPr>
      </p:pic>
      <p:sp>
        <p:nvSpPr>
          <p:cNvPr id="434" name="Google Shape;434;p42"/>
          <p:cNvSpPr txBox="1"/>
          <p:nvPr/>
        </p:nvSpPr>
        <p:spPr>
          <a:xfrm>
            <a:off x="971550" y="2381250"/>
            <a:ext cx="793750" cy="31115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800" b="1" i="1">
                <a:solidFill>
                  <a:schemeClr val="dk1"/>
                </a:solidFill>
                <a:latin typeface="Helvetica Neue"/>
                <a:ea typeface="Helvetica Neue"/>
                <a:cs typeface="Helvetica Neue"/>
                <a:sym typeface="Helvetica Neue"/>
              </a:rPr>
              <a:t>Yeast</a:t>
            </a:r>
            <a:endParaRPr/>
          </a:p>
        </p:txBody>
      </p:sp>
      <p:sp>
        <p:nvSpPr>
          <p:cNvPr id="435" name="Google Shape;435;p42"/>
          <p:cNvSpPr txBox="1"/>
          <p:nvPr/>
        </p:nvSpPr>
        <p:spPr>
          <a:xfrm>
            <a:off x="2205038" y="2398713"/>
            <a:ext cx="1644650" cy="31115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800" b="1" i="1">
                <a:solidFill>
                  <a:schemeClr val="dk1"/>
                </a:solidFill>
                <a:latin typeface="Helvetica Neue"/>
                <a:ea typeface="Helvetica Neue"/>
                <a:cs typeface="Helvetica Neue"/>
                <a:sym typeface="Helvetica Neue"/>
              </a:rPr>
              <a:t>Roundworms</a:t>
            </a:r>
            <a:endParaRPr/>
          </a:p>
        </p:txBody>
      </p:sp>
      <p:pic>
        <p:nvPicPr>
          <p:cNvPr id="436" name="Google Shape;436;p42"/>
          <p:cNvPicPr preferRelativeResize="0"/>
          <p:nvPr/>
        </p:nvPicPr>
        <p:blipFill rotWithShape="1">
          <a:blip r:embed="rId4">
            <a:alphaModFix/>
          </a:blip>
          <a:srcRect/>
          <a:stretch/>
        </p:blipFill>
        <p:spPr>
          <a:xfrm>
            <a:off x="2444750" y="2897188"/>
            <a:ext cx="1177925" cy="1752600"/>
          </a:xfrm>
          <a:prstGeom prst="rect">
            <a:avLst/>
          </a:prstGeom>
          <a:noFill/>
          <a:ln>
            <a:noFill/>
          </a:ln>
        </p:spPr>
      </p:pic>
      <p:sp>
        <p:nvSpPr>
          <p:cNvPr id="437" name="Google Shape;437;p42"/>
          <p:cNvSpPr/>
          <p:nvPr/>
        </p:nvSpPr>
        <p:spPr>
          <a:xfrm>
            <a:off x="3976688" y="2897188"/>
            <a:ext cx="1168400" cy="1741487"/>
          </a:xfrm>
          <a:prstGeom prst="rect">
            <a:avLst/>
          </a:prstGeom>
          <a:no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ahoma"/>
              <a:ea typeface="Tahoma"/>
              <a:cs typeface="Tahoma"/>
              <a:sym typeface="Tahoma"/>
            </a:endParaRPr>
          </a:p>
        </p:txBody>
      </p:sp>
      <p:sp>
        <p:nvSpPr>
          <p:cNvPr id="438" name="Google Shape;438;p42"/>
          <p:cNvSpPr txBox="1"/>
          <p:nvPr/>
        </p:nvSpPr>
        <p:spPr>
          <a:xfrm>
            <a:off x="4219575" y="2386013"/>
            <a:ext cx="704850" cy="31115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800" b="1" i="1">
                <a:solidFill>
                  <a:schemeClr val="dk1"/>
                </a:solidFill>
                <a:latin typeface="Helvetica Neue"/>
                <a:ea typeface="Helvetica Neue"/>
                <a:cs typeface="Helvetica Neue"/>
                <a:sym typeface="Helvetica Neue"/>
              </a:rPr>
              <a:t>Flies</a:t>
            </a:r>
            <a:endParaRPr/>
          </a:p>
        </p:txBody>
      </p:sp>
      <p:pic>
        <p:nvPicPr>
          <p:cNvPr id="439" name="Google Shape;439;p42"/>
          <p:cNvPicPr preferRelativeResize="0"/>
          <p:nvPr/>
        </p:nvPicPr>
        <p:blipFill rotWithShape="1">
          <a:blip r:embed="rId5">
            <a:alphaModFix/>
          </a:blip>
          <a:srcRect/>
          <a:stretch/>
        </p:blipFill>
        <p:spPr>
          <a:xfrm>
            <a:off x="3986213" y="2906713"/>
            <a:ext cx="1158875" cy="1733550"/>
          </a:xfrm>
          <a:prstGeom prst="rect">
            <a:avLst/>
          </a:prstGeom>
          <a:noFill/>
          <a:ln>
            <a:noFill/>
          </a:ln>
        </p:spPr>
      </p:pic>
      <p:sp>
        <p:nvSpPr>
          <p:cNvPr id="440" name="Google Shape;440;p42"/>
          <p:cNvSpPr/>
          <p:nvPr/>
        </p:nvSpPr>
        <p:spPr>
          <a:xfrm>
            <a:off x="5637213" y="2868613"/>
            <a:ext cx="1168400" cy="1741487"/>
          </a:xfrm>
          <a:prstGeom prst="rect">
            <a:avLst/>
          </a:prstGeom>
          <a:no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ahoma"/>
              <a:ea typeface="Tahoma"/>
              <a:cs typeface="Tahoma"/>
              <a:sym typeface="Tahoma"/>
            </a:endParaRPr>
          </a:p>
        </p:txBody>
      </p:sp>
      <p:sp>
        <p:nvSpPr>
          <p:cNvPr id="441" name="Google Shape;441;p42"/>
          <p:cNvSpPr txBox="1"/>
          <p:nvPr/>
        </p:nvSpPr>
        <p:spPr>
          <a:xfrm>
            <a:off x="5894388" y="2395538"/>
            <a:ext cx="692150" cy="31115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800" b="1">
                <a:solidFill>
                  <a:schemeClr val="dk1"/>
                </a:solidFill>
                <a:latin typeface="Helvetica Neue"/>
                <a:ea typeface="Helvetica Neue"/>
                <a:cs typeface="Helvetica Neue"/>
                <a:sym typeface="Helvetica Neue"/>
              </a:rPr>
              <a:t>Mice</a:t>
            </a:r>
            <a:endParaRPr/>
          </a:p>
        </p:txBody>
      </p:sp>
      <p:pic>
        <p:nvPicPr>
          <p:cNvPr id="442" name="Google Shape;442;p42"/>
          <p:cNvPicPr preferRelativeResize="0"/>
          <p:nvPr/>
        </p:nvPicPr>
        <p:blipFill rotWithShape="1">
          <a:blip r:embed="rId6">
            <a:alphaModFix/>
          </a:blip>
          <a:srcRect/>
          <a:stretch/>
        </p:blipFill>
        <p:spPr>
          <a:xfrm>
            <a:off x="5648325" y="2879725"/>
            <a:ext cx="1160463" cy="1728788"/>
          </a:xfrm>
          <a:prstGeom prst="rect">
            <a:avLst/>
          </a:prstGeom>
          <a:noFill/>
          <a:ln>
            <a:noFill/>
          </a:ln>
        </p:spPr>
      </p:pic>
      <p:sp>
        <p:nvSpPr>
          <p:cNvPr id="443" name="Google Shape;443;p42"/>
          <p:cNvSpPr/>
          <p:nvPr/>
        </p:nvSpPr>
        <p:spPr>
          <a:xfrm>
            <a:off x="882650" y="5102225"/>
            <a:ext cx="777875" cy="641350"/>
          </a:xfrm>
          <a:custGeom>
            <a:avLst/>
            <a:gdLst/>
            <a:ahLst/>
            <a:cxnLst/>
            <a:rect l="l" t="t" r="r" b="b"/>
            <a:pathLst>
              <a:path w="610" h="420" extrusionOk="0">
                <a:moveTo>
                  <a:pt x="480" y="0"/>
                </a:moveTo>
                <a:lnTo>
                  <a:pt x="610" y="0"/>
                </a:lnTo>
                <a:lnTo>
                  <a:pt x="430" y="190"/>
                </a:lnTo>
                <a:lnTo>
                  <a:pt x="280" y="420"/>
                </a:lnTo>
                <a:lnTo>
                  <a:pt x="200" y="410"/>
                </a:lnTo>
                <a:lnTo>
                  <a:pt x="120" y="300"/>
                </a:lnTo>
                <a:lnTo>
                  <a:pt x="0" y="230"/>
                </a:lnTo>
                <a:lnTo>
                  <a:pt x="130" y="230"/>
                </a:lnTo>
                <a:lnTo>
                  <a:pt x="250" y="340"/>
                </a:lnTo>
                <a:lnTo>
                  <a:pt x="350" y="160"/>
                </a:lnTo>
                <a:lnTo>
                  <a:pt x="480" y="0"/>
                </a:lnTo>
                <a:close/>
              </a:path>
            </a:pathLst>
          </a:cu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ahoma"/>
              <a:ea typeface="Tahoma"/>
              <a:cs typeface="Tahoma"/>
              <a:sym typeface="Tahoma"/>
            </a:endParaRPr>
          </a:p>
        </p:txBody>
      </p:sp>
      <p:sp>
        <p:nvSpPr>
          <p:cNvPr id="444" name="Google Shape;444;p42"/>
          <p:cNvSpPr/>
          <p:nvPr/>
        </p:nvSpPr>
        <p:spPr>
          <a:xfrm>
            <a:off x="2543175" y="5102225"/>
            <a:ext cx="777875" cy="641350"/>
          </a:xfrm>
          <a:custGeom>
            <a:avLst/>
            <a:gdLst/>
            <a:ahLst/>
            <a:cxnLst/>
            <a:rect l="l" t="t" r="r" b="b"/>
            <a:pathLst>
              <a:path w="610" h="420" extrusionOk="0">
                <a:moveTo>
                  <a:pt x="480" y="0"/>
                </a:moveTo>
                <a:lnTo>
                  <a:pt x="610" y="0"/>
                </a:lnTo>
                <a:lnTo>
                  <a:pt x="430" y="190"/>
                </a:lnTo>
                <a:lnTo>
                  <a:pt x="280" y="420"/>
                </a:lnTo>
                <a:lnTo>
                  <a:pt x="200" y="410"/>
                </a:lnTo>
                <a:lnTo>
                  <a:pt x="120" y="300"/>
                </a:lnTo>
                <a:lnTo>
                  <a:pt x="0" y="230"/>
                </a:lnTo>
                <a:lnTo>
                  <a:pt x="130" y="230"/>
                </a:lnTo>
                <a:lnTo>
                  <a:pt x="250" y="340"/>
                </a:lnTo>
                <a:lnTo>
                  <a:pt x="350" y="160"/>
                </a:lnTo>
                <a:lnTo>
                  <a:pt x="480" y="0"/>
                </a:lnTo>
                <a:close/>
              </a:path>
            </a:pathLst>
          </a:cu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ahoma"/>
              <a:ea typeface="Tahoma"/>
              <a:cs typeface="Tahoma"/>
              <a:sym typeface="Tahoma"/>
            </a:endParaRPr>
          </a:p>
        </p:txBody>
      </p:sp>
      <p:sp>
        <p:nvSpPr>
          <p:cNvPr id="445" name="Google Shape;445;p42"/>
          <p:cNvSpPr/>
          <p:nvPr/>
        </p:nvSpPr>
        <p:spPr>
          <a:xfrm>
            <a:off x="4165600" y="5102225"/>
            <a:ext cx="777875" cy="641350"/>
          </a:xfrm>
          <a:custGeom>
            <a:avLst/>
            <a:gdLst/>
            <a:ahLst/>
            <a:cxnLst/>
            <a:rect l="l" t="t" r="r" b="b"/>
            <a:pathLst>
              <a:path w="610" h="420" extrusionOk="0">
                <a:moveTo>
                  <a:pt x="480" y="0"/>
                </a:moveTo>
                <a:lnTo>
                  <a:pt x="610" y="0"/>
                </a:lnTo>
                <a:lnTo>
                  <a:pt x="430" y="190"/>
                </a:lnTo>
                <a:lnTo>
                  <a:pt x="280" y="420"/>
                </a:lnTo>
                <a:lnTo>
                  <a:pt x="200" y="410"/>
                </a:lnTo>
                <a:lnTo>
                  <a:pt x="120" y="300"/>
                </a:lnTo>
                <a:lnTo>
                  <a:pt x="0" y="230"/>
                </a:lnTo>
                <a:lnTo>
                  <a:pt x="130" y="230"/>
                </a:lnTo>
                <a:lnTo>
                  <a:pt x="250" y="340"/>
                </a:lnTo>
                <a:lnTo>
                  <a:pt x="350" y="160"/>
                </a:lnTo>
                <a:lnTo>
                  <a:pt x="480" y="0"/>
                </a:lnTo>
                <a:close/>
              </a:path>
            </a:pathLst>
          </a:cu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ahoma"/>
              <a:ea typeface="Tahoma"/>
              <a:cs typeface="Tahoma"/>
              <a:sym typeface="Tahoma"/>
            </a:endParaRPr>
          </a:p>
        </p:txBody>
      </p:sp>
      <p:sp>
        <p:nvSpPr>
          <p:cNvPr id="446" name="Google Shape;446;p42"/>
          <p:cNvSpPr/>
          <p:nvPr/>
        </p:nvSpPr>
        <p:spPr>
          <a:xfrm>
            <a:off x="5826125" y="5102225"/>
            <a:ext cx="777875" cy="641350"/>
          </a:xfrm>
          <a:custGeom>
            <a:avLst/>
            <a:gdLst/>
            <a:ahLst/>
            <a:cxnLst/>
            <a:rect l="l" t="t" r="r" b="b"/>
            <a:pathLst>
              <a:path w="610" h="420" extrusionOk="0">
                <a:moveTo>
                  <a:pt x="480" y="0"/>
                </a:moveTo>
                <a:lnTo>
                  <a:pt x="610" y="0"/>
                </a:lnTo>
                <a:lnTo>
                  <a:pt x="430" y="190"/>
                </a:lnTo>
                <a:lnTo>
                  <a:pt x="280" y="420"/>
                </a:lnTo>
                <a:lnTo>
                  <a:pt x="200" y="410"/>
                </a:lnTo>
                <a:lnTo>
                  <a:pt x="120" y="300"/>
                </a:lnTo>
                <a:lnTo>
                  <a:pt x="0" y="230"/>
                </a:lnTo>
                <a:lnTo>
                  <a:pt x="130" y="230"/>
                </a:lnTo>
                <a:lnTo>
                  <a:pt x="250" y="340"/>
                </a:lnTo>
                <a:lnTo>
                  <a:pt x="350" y="160"/>
                </a:lnTo>
                <a:lnTo>
                  <a:pt x="480" y="0"/>
                </a:lnTo>
                <a:close/>
              </a:path>
            </a:pathLst>
          </a:cu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ahoma"/>
              <a:ea typeface="Tahoma"/>
              <a:cs typeface="Tahoma"/>
              <a:sym typeface="Tahoma"/>
            </a:endParaRPr>
          </a:p>
        </p:txBody>
      </p:sp>
      <p:grpSp>
        <p:nvGrpSpPr>
          <p:cNvPr id="447" name="Google Shape;447;p42"/>
          <p:cNvGrpSpPr/>
          <p:nvPr/>
        </p:nvGrpSpPr>
        <p:grpSpPr>
          <a:xfrm>
            <a:off x="7077075" y="2386013"/>
            <a:ext cx="1704975" cy="3324225"/>
            <a:chOff x="4458" y="1311"/>
            <a:chExt cx="1074" cy="2094"/>
          </a:xfrm>
        </p:grpSpPr>
        <p:sp>
          <p:nvSpPr>
            <p:cNvPr id="448" name="Google Shape;448;p42"/>
            <p:cNvSpPr txBox="1"/>
            <p:nvPr/>
          </p:nvSpPr>
          <p:spPr>
            <a:xfrm>
              <a:off x="4611" y="1311"/>
              <a:ext cx="732" cy="19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800" b="1">
                  <a:solidFill>
                    <a:schemeClr val="dk1"/>
                  </a:solidFill>
                  <a:latin typeface="Helvetica Neue"/>
                  <a:ea typeface="Helvetica Neue"/>
                  <a:cs typeface="Helvetica Neue"/>
                  <a:sym typeface="Helvetica Neue"/>
                </a:rPr>
                <a:t>Monkeys</a:t>
              </a:r>
              <a:endParaRPr/>
            </a:p>
          </p:txBody>
        </p:sp>
        <p:sp>
          <p:nvSpPr>
            <p:cNvPr id="449" name="Google Shape;449;p42"/>
            <p:cNvSpPr txBox="1"/>
            <p:nvPr/>
          </p:nvSpPr>
          <p:spPr>
            <a:xfrm>
              <a:off x="4802" y="3155"/>
              <a:ext cx="116" cy="2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rgbClr val="FFF200"/>
                </a:solidFill>
                <a:latin typeface="Times"/>
                <a:ea typeface="Times"/>
                <a:cs typeface="Times"/>
                <a:sym typeface="Times"/>
              </a:endParaRPr>
            </a:p>
          </p:txBody>
        </p:sp>
        <p:pic>
          <p:nvPicPr>
            <p:cNvPr id="450" name="Google Shape;450;p42" descr="monkey"/>
            <p:cNvPicPr preferRelativeResize="0"/>
            <p:nvPr/>
          </p:nvPicPr>
          <p:blipFill rotWithShape="1">
            <a:blip r:embed="rId7">
              <a:alphaModFix/>
            </a:blip>
            <a:srcRect/>
            <a:stretch/>
          </p:blipFill>
          <p:spPr>
            <a:xfrm>
              <a:off x="4458" y="1582"/>
              <a:ext cx="1074" cy="1157"/>
            </a:xfrm>
            <a:prstGeom prst="rect">
              <a:avLst/>
            </a:prstGeom>
            <a:noFill/>
            <a:ln>
              <a:noFill/>
            </a:ln>
          </p:spPr>
        </p:pic>
      </p:grpSp>
      <p:sp>
        <p:nvSpPr>
          <p:cNvPr id="451" name="Google Shape;451;p42"/>
          <p:cNvSpPr/>
          <p:nvPr/>
        </p:nvSpPr>
        <p:spPr>
          <a:xfrm>
            <a:off x="7483475" y="5102225"/>
            <a:ext cx="777875" cy="641350"/>
          </a:xfrm>
          <a:custGeom>
            <a:avLst/>
            <a:gdLst/>
            <a:ahLst/>
            <a:cxnLst/>
            <a:rect l="l" t="t" r="r" b="b"/>
            <a:pathLst>
              <a:path w="610" h="420" extrusionOk="0">
                <a:moveTo>
                  <a:pt x="480" y="0"/>
                </a:moveTo>
                <a:lnTo>
                  <a:pt x="610" y="0"/>
                </a:lnTo>
                <a:lnTo>
                  <a:pt x="430" y="190"/>
                </a:lnTo>
                <a:lnTo>
                  <a:pt x="280" y="420"/>
                </a:lnTo>
                <a:lnTo>
                  <a:pt x="200" y="410"/>
                </a:lnTo>
                <a:lnTo>
                  <a:pt x="120" y="300"/>
                </a:lnTo>
                <a:lnTo>
                  <a:pt x="0" y="230"/>
                </a:lnTo>
                <a:lnTo>
                  <a:pt x="130" y="230"/>
                </a:lnTo>
                <a:lnTo>
                  <a:pt x="250" y="340"/>
                </a:lnTo>
                <a:lnTo>
                  <a:pt x="350" y="160"/>
                </a:lnTo>
                <a:lnTo>
                  <a:pt x="480" y="0"/>
                </a:lnTo>
                <a:close/>
              </a:path>
            </a:pathLst>
          </a:cu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ahoma"/>
              <a:ea typeface="Tahoma"/>
              <a:cs typeface="Tahoma"/>
              <a:sym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43"/>
          <p:cNvPicPr preferRelativeResize="0"/>
          <p:nvPr/>
        </p:nvPicPr>
        <p:blipFill rotWithShape="1">
          <a:blip r:embed="rId3">
            <a:alphaModFix/>
          </a:blip>
          <a:srcRect/>
          <a:stretch/>
        </p:blipFill>
        <p:spPr>
          <a:xfrm>
            <a:off x="61912" y="381000"/>
            <a:ext cx="7343775" cy="6096000"/>
          </a:xfrm>
          <a:prstGeom prst="rect">
            <a:avLst/>
          </a:prstGeom>
          <a:noFill/>
          <a:ln>
            <a:noFill/>
          </a:ln>
          <a:effectLst>
            <a:outerShdw blurRad="292100" dist="139700" dir="2700000" algn="tl" rotWithShape="0">
              <a:srgbClr val="333333">
                <a:alpha val="64705"/>
              </a:srgbClr>
            </a:outerShdw>
          </a:effectLst>
        </p:spPr>
      </p:pic>
      <p:sp>
        <p:nvSpPr>
          <p:cNvPr id="457" name="Google Shape;457;p43"/>
          <p:cNvSpPr/>
          <p:nvPr/>
        </p:nvSpPr>
        <p:spPr>
          <a:xfrm>
            <a:off x="2362200" y="762000"/>
            <a:ext cx="45720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Witte AV, Kerti L, Margulies DS, Floel A. “Effects of resveratrol on memory performance, hippocampal functional connectivity, and glucose metabolism in healthy older adults.”  J Neurosci. 2014 Jun 4;34(23):7862-70.</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4"/>
          <p:cNvSpPr txBox="1">
            <a:spLocks noGrp="1"/>
          </p:cNvSpPr>
          <p:nvPr>
            <p:ph type="title"/>
          </p:nvPr>
        </p:nvSpPr>
        <p:spPr>
          <a:xfrm>
            <a:off x="457200" y="28575"/>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en-US" sz="2400" b="1"/>
              <a:t>Effects of Resveratrol on Memory Performance,</a:t>
            </a:r>
            <a:br>
              <a:rPr lang="en-US" sz="2400" b="1"/>
            </a:br>
            <a:r>
              <a:rPr lang="en-US" sz="2400" b="1"/>
              <a:t>Hippocampal Functional Connectivity, and Glucose</a:t>
            </a:r>
            <a:br>
              <a:rPr lang="en-US" sz="2400" b="1"/>
            </a:br>
            <a:r>
              <a:rPr lang="en-US" sz="2400" b="1"/>
              <a:t>Metabolism in Healthy Older Adults</a:t>
            </a:r>
            <a:endParaRPr sz="2400"/>
          </a:p>
        </p:txBody>
      </p:sp>
      <p:sp>
        <p:nvSpPr>
          <p:cNvPr id="463" name="Google Shape;463;p44"/>
          <p:cNvSpPr txBox="1">
            <a:spLocks noGrp="1"/>
          </p:cNvSpPr>
          <p:nvPr>
            <p:ph type="body" idx="1"/>
          </p:nvPr>
        </p:nvSpPr>
        <p:spPr>
          <a:xfrm>
            <a:off x="381000" y="1219200"/>
            <a:ext cx="8458200" cy="525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b="1"/>
              <a:t>Design: </a:t>
            </a:r>
            <a:r>
              <a:rPr lang="en-US" sz="1800"/>
              <a:t>23 healthy overweight older subjects, 26 weeks of resveratrol (200 mg/d) ,23 placebo (total </a:t>
            </a:r>
            <a:r>
              <a:rPr lang="en-US" sz="1800" i="1"/>
              <a:t>n </a:t>
            </a:r>
            <a:r>
              <a:rPr lang="en-US" sz="1800"/>
              <a:t> 46, 18 females, 50–75 years) </a:t>
            </a:r>
            <a:endParaRPr/>
          </a:p>
          <a:p>
            <a:pPr marL="0" lvl="0" indent="0" algn="l" rtl="0">
              <a:spcBef>
                <a:spcPts val="360"/>
              </a:spcBef>
              <a:spcAft>
                <a:spcPts val="0"/>
              </a:spcAft>
              <a:buClr>
                <a:schemeClr val="dk1"/>
              </a:buClr>
              <a:buSzPts val="1800"/>
              <a:buNone/>
            </a:pPr>
            <a:r>
              <a:rPr lang="en-US" sz="1800" b="1"/>
              <a:t>Interventions:</a:t>
            </a:r>
            <a:endParaRPr/>
          </a:p>
          <a:p>
            <a:pPr marL="342900" lvl="0" indent="-342900" algn="l" rtl="0">
              <a:spcBef>
                <a:spcPts val="360"/>
              </a:spcBef>
              <a:spcAft>
                <a:spcPts val="0"/>
              </a:spcAft>
              <a:buClr>
                <a:schemeClr val="dk1"/>
              </a:buClr>
              <a:buSzPts val="1800"/>
              <a:buChar char="•"/>
            </a:pPr>
            <a:r>
              <a:rPr lang="en-US" sz="1800"/>
              <a:t>memory tasks, neuroimaging to assess volume, microstructure, and functional connectivity (FC) of the hippocampus, </a:t>
            </a:r>
            <a:endParaRPr sz="1800"/>
          </a:p>
          <a:p>
            <a:pPr marL="342900" lvl="0" indent="-342900" algn="l" rtl="0">
              <a:spcBef>
                <a:spcPts val="360"/>
              </a:spcBef>
              <a:spcAft>
                <a:spcPts val="0"/>
              </a:spcAft>
              <a:buClr>
                <a:schemeClr val="dk1"/>
              </a:buClr>
              <a:buSzPts val="1800"/>
              <a:buChar char="•"/>
            </a:pPr>
            <a:r>
              <a:rPr lang="en-US" sz="1800"/>
              <a:t>BMI, glucose and lipid metabolism, inflammation, neurotrophic factors, and vascular parameters </a:t>
            </a:r>
            <a:endParaRPr/>
          </a:p>
          <a:p>
            <a:pPr marL="0" lvl="0" indent="0" algn="l" rtl="0">
              <a:spcBef>
                <a:spcPts val="360"/>
              </a:spcBef>
              <a:spcAft>
                <a:spcPts val="0"/>
              </a:spcAft>
              <a:buClr>
                <a:schemeClr val="dk1"/>
              </a:buClr>
              <a:buSzPts val="1800"/>
              <a:buNone/>
            </a:pPr>
            <a:r>
              <a:rPr lang="en-US" sz="1800" b="1"/>
              <a:t>Results: </a:t>
            </a:r>
            <a:endParaRPr/>
          </a:p>
          <a:p>
            <a:pPr marL="342900" lvl="0" indent="-342900" algn="l" rtl="0">
              <a:spcBef>
                <a:spcPts val="360"/>
              </a:spcBef>
              <a:spcAft>
                <a:spcPts val="0"/>
              </a:spcAft>
              <a:buClr>
                <a:schemeClr val="dk1"/>
              </a:buClr>
              <a:buSzPts val="1800"/>
              <a:buChar char="•"/>
            </a:pPr>
            <a:r>
              <a:rPr lang="en-US" sz="1800"/>
              <a:t>significant effect of resveratrol on Memory retention of words (</a:t>
            </a:r>
            <a:r>
              <a:rPr lang="en-US" sz="1800" i="1"/>
              <a:t>p </a:t>
            </a:r>
            <a:r>
              <a:rPr lang="en-US" sz="1800"/>
              <a:t> 0.038). </a:t>
            </a:r>
            <a:endParaRPr sz="1800"/>
          </a:p>
          <a:p>
            <a:pPr marL="342900" lvl="0" indent="-342900" algn="l" rtl="0">
              <a:spcBef>
                <a:spcPts val="360"/>
              </a:spcBef>
              <a:spcAft>
                <a:spcPts val="0"/>
              </a:spcAft>
              <a:buClr>
                <a:schemeClr val="dk1"/>
              </a:buClr>
              <a:buSzPts val="1800"/>
              <a:buChar char="•"/>
            </a:pPr>
            <a:r>
              <a:rPr lang="en-US" sz="1800"/>
              <a:t>significant increases in hippocampal FC</a:t>
            </a:r>
            <a:endParaRPr/>
          </a:p>
          <a:p>
            <a:pPr marL="342900" lvl="0" indent="-342900" algn="l" rtl="0">
              <a:spcBef>
                <a:spcPts val="360"/>
              </a:spcBef>
              <a:spcAft>
                <a:spcPts val="0"/>
              </a:spcAft>
              <a:buClr>
                <a:schemeClr val="dk1"/>
              </a:buClr>
              <a:buSzPts val="1800"/>
              <a:buChar char="•"/>
            </a:pPr>
            <a:r>
              <a:rPr lang="en-US" sz="1800"/>
              <a:t>decreases in HbA1c and body fat </a:t>
            </a:r>
            <a:endParaRPr/>
          </a:p>
          <a:p>
            <a:pPr marL="342900" lvl="0" indent="-342900" algn="l" rtl="0">
              <a:spcBef>
                <a:spcPts val="360"/>
              </a:spcBef>
              <a:spcAft>
                <a:spcPts val="0"/>
              </a:spcAft>
              <a:buClr>
                <a:schemeClr val="dk1"/>
              </a:buClr>
              <a:buSzPts val="1800"/>
              <a:buChar char="•"/>
            </a:pPr>
            <a:r>
              <a:rPr lang="en-US" sz="1800"/>
              <a:t>increased in leptin (all </a:t>
            </a:r>
            <a:r>
              <a:rPr lang="en-US" sz="1800" i="1"/>
              <a:t>p </a:t>
            </a:r>
            <a:r>
              <a:rPr lang="en-US" sz="1800"/>
              <a:t> 0.05)</a:t>
            </a:r>
            <a:endParaRPr/>
          </a:p>
          <a:p>
            <a:pPr marL="342900" lvl="0" indent="-342900" algn="l" rtl="0">
              <a:spcBef>
                <a:spcPts val="360"/>
              </a:spcBef>
              <a:spcAft>
                <a:spcPts val="0"/>
              </a:spcAft>
              <a:buClr>
                <a:schemeClr val="dk1"/>
              </a:buClr>
              <a:buSzPts val="1800"/>
              <a:buChar char="•"/>
            </a:pPr>
            <a:r>
              <a:rPr lang="en-US" sz="1800"/>
              <a:t>Increased connections between the left posterior hippocampus and the medial prefrontal cortex correlated with increases in retention scores and with decreases in HbA1c (all </a:t>
            </a:r>
            <a:r>
              <a:rPr lang="en-US" sz="1800" i="1"/>
              <a:t>p</a:t>
            </a:r>
            <a:r>
              <a:rPr lang="en-US" sz="1800"/>
              <a:t>0.05). </a:t>
            </a:r>
            <a:endParaRPr/>
          </a:p>
          <a:p>
            <a:pPr marL="0" lvl="0" indent="0" algn="l" rtl="0">
              <a:spcBef>
                <a:spcPts val="360"/>
              </a:spcBef>
              <a:spcAft>
                <a:spcPts val="0"/>
              </a:spcAft>
              <a:buClr>
                <a:srgbClr val="FF0000"/>
              </a:buClr>
              <a:buSzPts val="1800"/>
              <a:buNone/>
            </a:pPr>
            <a:r>
              <a:rPr lang="en-US" sz="1800" b="1">
                <a:solidFill>
                  <a:srgbClr val="FF0000"/>
                </a:solidFill>
              </a:rPr>
              <a:t>Conclusion:</a:t>
            </a:r>
            <a:r>
              <a:rPr lang="en-US" sz="1800">
                <a:solidFill>
                  <a:srgbClr val="FF0000"/>
                </a:solidFill>
              </a:rPr>
              <a:t> Supplementary resveratrol improves memory performance in association with improved glucose metabolism and increased hippocampal FC in older adults</a:t>
            </a:r>
            <a:endParaRPr sz="180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5"/>
          <p:cNvSpPr/>
          <p:nvPr/>
        </p:nvSpPr>
        <p:spPr>
          <a:xfrm>
            <a:off x="3429000" y="4419600"/>
            <a:ext cx="2667000" cy="2438400"/>
          </a:xfrm>
          <a:prstGeom prst="ellipse">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45"/>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b="1"/>
              <a:t>Health Benefits of Resveratrol</a:t>
            </a:r>
            <a:endParaRPr/>
          </a:p>
        </p:txBody>
      </p:sp>
      <p:sp>
        <p:nvSpPr>
          <p:cNvPr id="470" name="Google Shape;470;p45"/>
          <p:cNvSpPr txBox="1"/>
          <p:nvPr/>
        </p:nvSpPr>
        <p:spPr>
          <a:xfrm>
            <a:off x="8594725" y="36513"/>
            <a:ext cx="1841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1" name="Google Shape;471;p45"/>
          <p:cNvSpPr/>
          <p:nvPr/>
        </p:nvSpPr>
        <p:spPr>
          <a:xfrm>
            <a:off x="4038600" y="1295400"/>
            <a:ext cx="1276350" cy="36671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Ant-i-Viral</a:t>
            </a:r>
            <a:endParaRPr/>
          </a:p>
        </p:txBody>
      </p:sp>
      <p:sp>
        <p:nvSpPr>
          <p:cNvPr id="472" name="Google Shape;472;p45"/>
          <p:cNvSpPr/>
          <p:nvPr/>
        </p:nvSpPr>
        <p:spPr>
          <a:xfrm>
            <a:off x="260350" y="5105400"/>
            <a:ext cx="1365250" cy="641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Diabetes </a:t>
            </a:r>
            <a:endParaRPr/>
          </a:p>
          <a:p>
            <a:pPr marL="0" marR="0" lvl="0" indent="0" algn="ctr" rtl="0">
              <a:spcBef>
                <a:spcPts val="0"/>
              </a:spcBef>
              <a:spcAft>
                <a:spcPts val="0"/>
              </a:spcAft>
              <a:buNone/>
            </a:pPr>
            <a:r>
              <a:rPr lang="en-US" sz="1800" b="1">
                <a:solidFill>
                  <a:schemeClr val="dk1"/>
                </a:solidFill>
                <a:latin typeface="Arial"/>
                <a:ea typeface="Arial"/>
                <a:cs typeface="Arial"/>
                <a:sym typeface="Arial"/>
              </a:rPr>
              <a:t>Prevention</a:t>
            </a:r>
            <a:endParaRPr/>
          </a:p>
        </p:txBody>
      </p:sp>
      <p:sp>
        <p:nvSpPr>
          <p:cNvPr id="473" name="Google Shape;473;p45"/>
          <p:cNvSpPr/>
          <p:nvPr/>
        </p:nvSpPr>
        <p:spPr>
          <a:xfrm rot="-3564368">
            <a:off x="2105025" y="3644900"/>
            <a:ext cx="609600" cy="2171700"/>
          </a:xfrm>
          <a:prstGeom prst="upArrow">
            <a:avLst>
              <a:gd name="adj1" fmla="val 50000"/>
              <a:gd name="adj2" fmla="val 8906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5"/>
          <p:cNvSpPr txBox="1"/>
          <p:nvPr/>
        </p:nvSpPr>
        <p:spPr>
          <a:xfrm rot="1835632">
            <a:off x="1576545" y="4647431"/>
            <a:ext cx="1900236" cy="30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45"/>
          <p:cNvSpPr/>
          <p:nvPr/>
        </p:nvSpPr>
        <p:spPr>
          <a:xfrm rot="-137206">
            <a:off x="4405313" y="1752600"/>
            <a:ext cx="609600" cy="2438400"/>
          </a:xfrm>
          <a:prstGeom prst="upArrow">
            <a:avLst>
              <a:gd name="adj1" fmla="val 50000"/>
              <a:gd name="adj2" fmla="val 10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5"/>
          <p:cNvSpPr txBox="1"/>
          <p:nvPr/>
        </p:nvSpPr>
        <p:spPr>
          <a:xfrm rot="5262794">
            <a:off x="3649381" y="2971679"/>
            <a:ext cx="2133600" cy="30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45"/>
          <p:cNvSpPr/>
          <p:nvPr/>
        </p:nvSpPr>
        <p:spPr>
          <a:xfrm rot="1315217">
            <a:off x="5384800" y="2005013"/>
            <a:ext cx="609600" cy="2438400"/>
          </a:xfrm>
          <a:prstGeom prst="upArrow">
            <a:avLst>
              <a:gd name="adj1" fmla="val 50000"/>
              <a:gd name="adj2" fmla="val 10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5"/>
          <p:cNvSpPr txBox="1"/>
          <p:nvPr/>
        </p:nvSpPr>
        <p:spPr>
          <a:xfrm rot="6715217">
            <a:off x="4565907" y="3213182"/>
            <a:ext cx="2133600" cy="30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45"/>
          <p:cNvSpPr/>
          <p:nvPr/>
        </p:nvSpPr>
        <p:spPr>
          <a:xfrm rot="-3767997">
            <a:off x="2247900" y="4914900"/>
            <a:ext cx="609600" cy="1752600"/>
          </a:xfrm>
          <a:prstGeom prst="upArrow">
            <a:avLst>
              <a:gd name="adj1" fmla="val 50000"/>
              <a:gd name="adj2" fmla="val 71875"/>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5"/>
          <p:cNvSpPr txBox="1"/>
          <p:nvPr/>
        </p:nvSpPr>
        <p:spPr>
          <a:xfrm rot="1632003">
            <a:off x="1883362" y="5688869"/>
            <a:ext cx="1533525" cy="30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45"/>
          <p:cNvSpPr/>
          <p:nvPr/>
        </p:nvSpPr>
        <p:spPr>
          <a:xfrm rot="-2695351">
            <a:off x="2563813" y="2693988"/>
            <a:ext cx="609600" cy="2255837"/>
          </a:xfrm>
          <a:prstGeom prst="upArrow">
            <a:avLst>
              <a:gd name="adj1" fmla="val 50000"/>
              <a:gd name="adj2" fmla="val 9251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5"/>
          <p:cNvSpPr txBox="1"/>
          <p:nvPr/>
        </p:nvSpPr>
        <p:spPr>
          <a:xfrm rot="2704649">
            <a:off x="1981231" y="3769323"/>
            <a:ext cx="1973857" cy="30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45"/>
          <p:cNvSpPr/>
          <p:nvPr/>
        </p:nvSpPr>
        <p:spPr>
          <a:xfrm rot="-2032721">
            <a:off x="3332163" y="2100263"/>
            <a:ext cx="609600" cy="2368550"/>
          </a:xfrm>
          <a:prstGeom prst="upArrow">
            <a:avLst>
              <a:gd name="adj1" fmla="val 50000"/>
              <a:gd name="adj2" fmla="val 97135"/>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5"/>
          <p:cNvSpPr txBox="1"/>
          <p:nvPr/>
        </p:nvSpPr>
        <p:spPr>
          <a:xfrm rot="3367279">
            <a:off x="2683228" y="3255026"/>
            <a:ext cx="2072483" cy="30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45"/>
          <p:cNvSpPr/>
          <p:nvPr/>
        </p:nvSpPr>
        <p:spPr>
          <a:xfrm rot="3030099">
            <a:off x="6307138" y="2714625"/>
            <a:ext cx="609600" cy="2203450"/>
          </a:xfrm>
          <a:prstGeom prst="upArrow">
            <a:avLst>
              <a:gd name="adj1" fmla="val 50000"/>
              <a:gd name="adj2" fmla="val 90365"/>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5"/>
          <p:cNvSpPr txBox="1"/>
          <p:nvPr/>
        </p:nvSpPr>
        <p:spPr>
          <a:xfrm rot="8430099">
            <a:off x="5541648" y="3751545"/>
            <a:ext cx="1928017" cy="30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45"/>
          <p:cNvSpPr/>
          <p:nvPr/>
        </p:nvSpPr>
        <p:spPr>
          <a:xfrm rot="3479650">
            <a:off x="6743700" y="3924300"/>
            <a:ext cx="609600" cy="1905000"/>
          </a:xfrm>
          <a:prstGeom prst="upArrow">
            <a:avLst>
              <a:gd name="adj1" fmla="val 50000"/>
              <a:gd name="adj2" fmla="val 78125"/>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5"/>
          <p:cNvSpPr txBox="1"/>
          <p:nvPr/>
        </p:nvSpPr>
        <p:spPr>
          <a:xfrm rot="8879650">
            <a:off x="6114098" y="4787504"/>
            <a:ext cx="1666875" cy="30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45"/>
          <p:cNvSpPr/>
          <p:nvPr/>
        </p:nvSpPr>
        <p:spPr>
          <a:xfrm rot="4617404">
            <a:off x="6781800" y="4800600"/>
            <a:ext cx="609600" cy="1828800"/>
          </a:xfrm>
          <a:prstGeom prst="upArrow">
            <a:avLst>
              <a:gd name="adj1" fmla="val 50000"/>
              <a:gd name="adj2" fmla="val 75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5"/>
          <p:cNvSpPr txBox="1"/>
          <p:nvPr/>
        </p:nvSpPr>
        <p:spPr>
          <a:xfrm rot="10017404">
            <a:off x="6175149" y="5588396"/>
            <a:ext cx="1600200" cy="30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45"/>
          <p:cNvSpPr/>
          <p:nvPr/>
        </p:nvSpPr>
        <p:spPr>
          <a:xfrm>
            <a:off x="609600" y="2667000"/>
            <a:ext cx="1289050" cy="6413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Cancer </a:t>
            </a:r>
            <a:endParaRPr/>
          </a:p>
          <a:p>
            <a:pPr marL="0" marR="0" lvl="0" indent="0" algn="ctr" rtl="0">
              <a:spcBef>
                <a:spcPts val="0"/>
              </a:spcBef>
              <a:spcAft>
                <a:spcPts val="0"/>
              </a:spcAft>
              <a:buNone/>
            </a:pPr>
            <a:r>
              <a:rPr lang="en-US" sz="1800" b="1">
                <a:solidFill>
                  <a:schemeClr val="dk1"/>
                </a:solidFill>
                <a:latin typeface="Arial"/>
                <a:ea typeface="Arial"/>
                <a:cs typeface="Arial"/>
                <a:sym typeface="Arial"/>
              </a:rPr>
              <a:t>Protective</a:t>
            </a:r>
            <a:endParaRPr/>
          </a:p>
        </p:txBody>
      </p:sp>
      <p:sp>
        <p:nvSpPr>
          <p:cNvPr id="492" name="Google Shape;492;p45"/>
          <p:cNvSpPr/>
          <p:nvPr/>
        </p:nvSpPr>
        <p:spPr>
          <a:xfrm>
            <a:off x="1371600" y="1981200"/>
            <a:ext cx="1441450" cy="36671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Antioxidant</a:t>
            </a:r>
            <a:endParaRPr/>
          </a:p>
        </p:txBody>
      </p:sp>
      <p:sp>
        <p:nvSpPr>
          <p:cNvPr id="493" name="Google Shape;493;p45"/>
          <p:cNvSpPr/>
          <p:nvPr/>
        </p:nvSpPr>
        <p:spPr>
          <a:xfrm>
            <a:off x="2667000" y="1371600"/>
            <a:ext cx="1289050" cy="6413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Ischemia </a:t>
            </a:r>
            <a:endParaRPr/>
          </a:p>
          <a:p>
            <a:pPr marL="0" marR="0" lvl="0" indent="0" algn="ctr" rtl="0">
              <a:spcBef>
                <a:spcPts val="0"/>
              </a:spcBef>
              <a:spcAft>
                <a:spcPts val="0"/>
              </a:spcAft>
              <a:buNone/>
            </a:pPr>
            <a:r>
              <a:rPr lang="en-US" sz="1800" b="1">
                <a:solidFill>
                  <a:schemeClr val="dk1"/>
                </a:solidFill>
                <a:latin typeface="Arial"/>
                <a:ea typeface="Arial"/>
                <a:cs typeface="Arial"/>
                <a:sym typeface="Arial"/>
              </a:rPr>
              <a:t>Protective</a:t>
            </a:r>
            <a:endParaRPr/>
          </a:p>
        </p:txBody>
      </p:sp>
      <p:sp>
        <p:nvSpPr>
          <p:cNvPr id="494" name="Google Shape;494;p45"/>
          <p:cNvSpPr/>
          <p:nvPr/>
        </p:nvSpPr>
        <p:spPr>
          <a:xfrm>
            <a:off x="304800" y="3886200"/>
            <a:ext cx="1301750" cy="91598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Improved </a:t>
            </a:r>
            <a:endParaRPr/>
          </a:p>
          <a:p>
            <a:pPr marL="0" marR="0" lvl="0" indent="0" algn="ctr" rtl="0">
              <a:spcBef>
                <a:spcPts val="0"/>
              </a:spcBef>
              <a:spcAft>
                <a:spcPts val="0"/>
              </a:spcAft>
              <a:buNone/>
            </a:pPr>
            <a:r>
              <a:rPr lang="en-US" sz="1800" b="1">
                <a:solidFill>
                  <a:schemeClr val="dk1"/>
                </a:solidFill>
                <a:latin typeface="Arial"/>
                <a:ea typeface="Arial"/>
                <a:cs typeface="Arial"/>
                <a:sym typeface="Arial"/>
              </a:rPr>
              <a:t>insulin </a:t>
            </a:r>
            <a:endParaRPr/>
          </a:p>
          <a:p>
            <a:pPr marL="0" marR="0" lvl="0" indent="0" algn="ctr" rtl="0">
              <a:spcBef>
                <a:spcPts val="0"/>
              </a:spcBef>
              <a:spcAft>
                <a:spcPts val="0"/>
              </a:spcAft>
              <a:buNone/>
            </a:pPr>
            <a:r>
              <a:rPr lang="en-US" sz="1800" b="1">
                <a:solidFill>
                  <a:schemeClr val="dk1"/>
                </a:solidFill>
                <a:latin typeface="Arial"/>
                <a:ea typeface="Arial"/>
                <a:cs typeface="Arial"/>
                <a:sym typeface="Arial"/>
              </a:rPr>
              <a:t>sensitivity</a:t>
            </a:r>
            <a:endParaRPr/>
          </a:p>
        </p:txBody>
      </p:sp>
      <p:sp>
        <p:nvSpPr>
          <p:cNvPr id="495" name="Google Shape;495;p45"/>
          <p:cNvSpPr/>
          <p:nvPr/>
        </p:nvSpPr>
        <p:spPr>
          <a:xfrm>
            <a:off x="5486400" y="1524000"/>
            <a:ext cx="2139950" cy="36671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Anti-Inflammatory</a:t>
            </a:r>
            <a:endParaRPr/>
          </a:p>
        </p:txBody>
      </p:sp>
      <p:sp>
        <p:nvSpPr>
          <p:cNvPr id="496" name="Google Shape;496;p45"/>
          <p:cNvSpPr/>
          <p:nvPr/>
        </p:nvSpPr>
        <p:spPr>
          <a:xfrm>
            <a:off x="6553200" y="2057400"/>
            <a:ext cx="2089150" cy="36671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Cardio-Protective</a:t>
            </a:r>
            <a:endParaRPr/>
          </a:p>
        </p:txBody>
      </p:sp>
      <p:sp>
        <p:nvSpPr>
          <p:cNvPr id="497" name="Google Shape;497;p45"/>
          <p:cNvSpPr/>
          <p:nvPr/>
        </p:nvSpPr>
        <p:spPr>
          <a:xfrm>
            <a:off x="6934200" y="2667000"/>
            <a:ext cx="2025650" cy="36671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Neuro-Protective</a:t>
            </a:r>
            <a:endParaRPr/>
          </a:p>
        </p:txBody>
      </p:sp>
      <p:sp>
        <p:nvSpPr>
          <p:cNvPr id="498" name="Google Shape;498;p45"/>
          <p:cNvSpPr/>
          <p:nvPr/>
        </p:nvSpPr>
        <p:spPr>
          <a:xfrm>
            <a:off x="7594600" y="3627438"/>
            <a:ext cx="1352550" cy="36671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Anti-Aging</a:t>
            </a:r>
            <a:endParaRPr/>
          </a:p>
        </p:txBody>
      </p:sp>
      <p:sp>
        <p:nvSpPr>
          <p:cNvPr id="499" name="Google Shape;499;p45"/>
          <p:cNvSpPr/>
          <p:nvPr/>
        </p:nvSpPr>
        <p:spPr>
          <a:xfrm>
            <a:off x="7575550" y="4800600"/>
            <a:ext cx="1568450" cy="36671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Antibacterial</a:t>
            </a:r>
            <a:endParaRPr/>
          </a:p>
        </p:txBody>
      </p:sp>
      <p:sp>
        <p:nvSpPr>
          <p:cNvPr id="500" name="Google Shape;500;p45"/>
          <p:cNvSpPr/>
          <p:nvPr/>
        </p:nvSpPr>
        <p:spPr>
          <a:xfrm>
            <a:off x="7943850" y="5562600"/>
            <a:ext cx="1200150" cy="6413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Reduces </a:t>
            </a:r>
            <a:endParaRPr/>
          </a:p>
          <a:p>
            <a:pPr marL="0" marR="0" lvl="0" indent="0" algn="ctr" rtl="0">
              <a:spcBef>
                <a:spcPts val="0"/>
              </a:spcBef>
              <a:spcAft>
                <a:spcPts val="0"/>
              </a:spcAft>
              <a:buNone/>
            </a:pPr>
            <a:r>
              <a:rPr lang="en-US" sz="1800" b="1">
                <a:solidFill>
                  <a:schemeClr val="dk1"/>
                </a:solidFill>
                <a:latin typeface="Arial"/>
                <a:ea typeface="Arial"/>
                <a:cs typeface="Arial"/>
                <a:sym typeface="Arial"/>
              </a:rPr>
              <a:t>obesity</a:t>
            </a:r>
            <a:endParaRPr/>
          </a:p>
        </p:txBody>
      </p:sp>
      <p:pic>
        <p:nvPicPr>
          <p:cNvPr id="501" name="Google Shape;501;p45" descr="Grapes-753654"/>
          <p:cNvPicPr preferRelativeResize="0"/>
          <p:nvPr/>
        </p:nvPicPr>
        <p:blipFill rotWithShape="1">
          <a:blip r:embed="rId3">
            <a:alphaModFix/>
          </a:blip>
          <a:srcRect l="16002" t="4690" r="13877" b="4690"/>
          <a:stretch/>
        </p:blipFill>
        <p:spPr>
          <a:xfrm>
            <a:off x="3886200" y="4724400"/>
            <a:ext cx="1828800" cy="177323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6"/>
          <p:cNvSpPr txBox="1">
            <a:spLocks noGrp="1"/>
          </p:cNvSpPr>
          <p:nvPr>
            <p:ph type="title"/>
          </p:nvPr>
        </p:nvSpPr>
        <p:spPr>
          <a:xfrm>
            <a:off x="152400" y="274638"/>
            <a:ext cx="4495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b="1"/>
              <a:t>RESVERATROL BENEFITS</a:t>
            </a:r>
            <a:endParaRPr/>
          </a:p>
        </p:txBody>
      </p:sp>
      <p:sp>
        <p:nvSpPr>
          <p:cNvPr id="507" name="Google Shape;507;p46"/>
          <p:cNvSpPr txBox="1">
            <a:spLocks noGrp="1"/>
          </p:cNvSpPr>
          <p:nvPr>
            <p:ph type="body" idx="1"/>
          </p:nvPr>
        </p:nvSpPr>
        <p:spPr>
          <a:xfrm>
            <a:off x="304800" y="1752600"/>
            <a:ext cx="5257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Minimizes risks of heart disease</a:t>
            </a:r>
            <a:endParaRPr/>
          </a:p>
          <a:p>
            <a:pPr marL="342900" lvl="0" indent="-342900" algn="l" rtl="0">
              <a:spcBef>
                <a:spcPts val="640"/>
              </a:spcBef>
              <a:spcAft>
                <a:spcPts val="0"/>
              </a:spcAft>
              <a:buClr>
                <a:schemeClr val="dk1"/>
              </a:buClr>
              <a:buSzPts val="3200"/>
              <a:buChar char="•"/>
            </a:pPr>
            <a:r>
              <a:rPr lang="en-US"/>
              <a:t>Enhances endurance</a:t>
            </a:r>
            <a:endParaRPr/>
          </a:p>
          <a:p>
            <a:pPr marL="342900" lvl="0" indent="-342900" algn="l" rtl="0">
              <a:spcBef>
                <a:spcPts val="640"/>
              </a:spcBef>
              <a:spcAft>
                <a:spcPts val="0"/>
              </a:spcAft>
              <a:buClr>
                <a:schemeClr val="dk1"/>
              </a:buClr>
              <a:buSzPts val="3200"/>
              <a:buChar char="•"/>
            </a:pPr>
            <a:r>
              <a:rPr lang="en-US"/>
              <a:t>Preserves memory and enhances learning</a:t>
            </a:r>
            <a:endParaRPr/>
          </a:p>
          <a:p>
            <a:pPr marL="342900" lvl="0" indent="-342900" algn="l" rtl="0">
              <a:spcBef>
                <a:spcPts val="640"/>
              </a:spcBef>
              <a:spcAft>
                <a:spcPts val="0"/>
              </a:spcAft>
              <a:buClr>
                <a:schemeClr val="dk1"/>
              </a:buClr>
              <a:buSzPts val="3200"/>
              <a:buChar char="•"/>
            </a:pPr>
            <a:r>
              <a:rPr lang="en-US"/>
              <a:t>Improves locomotor skills</a:t>
            </a:r>
            <a:endParaRPr/>
          </a:p>
        </p:txBody>
      </p:sp>
      <p:pic>
        <p:nvPicPr>
          <p:cNvPr id="508" name="Google Shape;508;p46"/>
          <p:cNvPicPr preferRelativeResize="0"/>
          <p:nvPr/>
        </p:nvPicPr>
        <p:blipFill rotWithShape="1">
          <a:blip r:embed="rId3">
            <a:alphaModFix/>
          </a:blip>
          <a:srcRect/>
          <a:stretch/>
        </p:blipFill>
        <p:spPr>
          <a:xfrm>
            <a:off x="5181600" y="762000"/>
            <a:ext cx="3430087" cy="51816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1" descr="http://www.topnews.in/health/files/Genes.jpg"/>
          <p:cNvPicPr preferRelativeResize="0"/>
          <p:nvPr/>
        </p:nvPicPr>
        <p:blipFill rotWithShape="1">
          <a:blip r:embed="rId3">
            <a:alphaModFix/>
          </a:blip>
          <a:srcRect b="10416"/>
          <a:stretch/>
        </p:blipFill>
        <p:spPr>
          <a:xfrm rot="946284">
            <a:off x="889000" y="1841500"/>
            <a:ext cx="2590800" cy="1855788"/>
          </a:xfrm>
          <a:prstGeom prst="rect">
            <a:avLst/>
          </a:prstGeom>
          <a:noFill/>
          <a:ln>
            <a:noFill/>
          </a:ln>
        </p:spPr>
      </p:pic>
      <p:sp>
        <p:nvSpPr>
          <p:cNvPr id="173" name="Google Shape;173;p11"/>
          <p:cNvSpPr txBox="1">
            <a:spLocks noGrp="1"/>
          </p:cNvSpPr>
          <p:nvPr>
            <p:ph type="title" idx="4294967295"/>
          </p:nvPr>
        </p:nvSpPr>
        <p:spPr>
          <a:xfrm>
            <a:off x="1143000" y="304800"/>
            <a:ext cx="7696200" cy="11430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Calibri"/>
              <a:buNone/>
            </a:pPr>
            <a:r>
              <a:rPr lang="en-US" sz="4000" b="1"/>
              <a:t>Inherited Genes Only Account for 30% of our Ideal Lifespan</a:t>
            </a:r>
            <a:endParaRPr/>
          </a:p>
        </p:txBody>
      </p:sp>
      <p:graphicFrame>
        <p:nvGraphicFramePr>
          <p:cNvPr id="174" name="Google Shape;174;p11"/>
          <p:cNvGraphicFramePr/>
          <p:nvPr/>
        </p:nvGraphicFramePr>
        <p:xfrm>
          <a:off x="1830388" y="1752600"/>
          <a:ext cx="7313612" cy="4114800"/>
        </p:xfrm>
        <a:graphic>
          <a:graphicData uri="http://schemas.openxmlformats.org/presentationml/2006/ole">
            <mc:AlternateContent xmlns:mc="http://schemas.openxmlformats.org/markup-compatibility/2006">
              <mc:Choice xmlns:v="urn:schemas-microsoft-com:vml" Requires="v">
                <p:oleObj r:id="rId4" imgW="7313612" imgH="4114800" progId="Excel.Chart.8">
                  <p:embed/>
                </p:oleObj>
              </mc:Choice>
              <mc:Fallback>
                <p:oleObj r:id="rId4" imgW="7313612" imgH="4114800" progId="Excel.Chart.8">
                  <p:embed/>
                  <p:pic>
                    <p:nvPicPr>
                      <p:cNvPr id="174" name="Google Shape;174;p11"/>
                      <p:cNvPicPr preferRelativeResize="0"/>
                      <p:nvPr/>
                    </p:nvPicPr>
                    <p:blipFill rotWithShape="1">
                      <a:blip r:embed="rId5">
                        <a:alphaModFix/>
                      </a:blip>
                      <a:srcRect/>
                      <a:stretch/>
                    </p:blipFill>
                    <p:spPr>
                      <a:xfrm>
                        <a:off x="1830388" y="1752600"/>
                        <a:ext cx="7313612" cy="4114800"/>
                      </a:xfrm>
                      <a:prstGeom prst="rect">
                        <a:avLst/>
                      </a:prstGeom>
                      <a:noFill/>
                      <a:ln>
                        <a:noFill/>
                      </a:ln>
                    </p:spPr>
                  </p:pic>
                </p:oleObj>
              </mc:Fallback>
            </mc:AlternateContent>
          </a:graphicData>
        </a:graphic>
      </p:graphicFrame>
      <p:pic>
        <p:nvPicPr>
          <p:cNvPr id="175" name="Google Shape;175;p11" descr="http://hollitrue.files.wordpress.com/2007/09/hunter-copy.jpg"/>
          <p:cNvPicPr preferRelativeResize="0"/>
          <p:nvPr/>
        </p:nvPicPr>
        <p:blipFill rotWithShape="1">
          <a:blip r:embed="rId6">
            <a:alphaModFix/>
          </a:blip>
          <a:srcRect/>
          <a:stretch/>
        </p:blipFill>
        <p:spPr>
          <a:xfrm>
            <a:off x="304800" y="4114800"/>
            <a:ext cx="3390900" cy="2260600"/>
          </a:xfrm>
          <a:prstGeom prst="rect">
            <a:avLst/>
          </a:prstGeom>
          <a:noFill/>
          <a:ln>
            <a:noFill/>
          </a:ln>
        </p:spPr>
      </p:pic>
      <p:sp>
        <p:nvSpPr>
          <p:cNvPr id="176" name="Google Shape;176;p11"/>
          <p:cNvSpPr/>
          <p:nvPr/>
        </p:nvSpPr>
        <p:spPr>
          <a:xfrm>
            <a:off x="2971800" y="6172200"/>
            <a:ext cx="1143000" cy="381000"/>
          </a:xfrm>
          <a:prstGeom prst="rect">
            <a:avLst/>
          </a:prstGeom>
          <a:solidFill>
            <a:schemeClr val="lt1"/>
          </a:solidFill>
          <a:ln w="12700" cap="sq"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77" name="Google Shape;177;p11"/>
          <p:cNvSpPr/>
          <p:nvPr/>
        </p:nvSpPr>
        <p:spPr>
          <a:xfrm>
            <a:off x="5410200" y="2590800"/>
            <a:ext cx="1219200" cy="1371600"/>
          </a:xfrm>
          <a:prstGeom prst="irregularSeal1">
            <a:avLst/>
          </a:prstGeom>
          <a:noFill/>
          <a:ln w="28575" cap="sq"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178" name="Google Shape;178;p11" descr="Jeanne_Calment"/>
          <p:cNvPicPr preferRelativeResize="0"/>
          <p:nvPr/>
        </p:nvPicPr>
        <p:blipFill rotWithShape="1">
          <a:blip r:embed="rId7">
            <a:alphaModFix/>
          </a:blip>
          <a:srcRect/>
          <a:stretch/>
        </p:blipFill>
        <p:spPr>
          <a:xfrm>
            <a:off x="6477000" y="4343400"/>
            <a:ext cx="2438400" cy="22161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121A-5C5E-4DA2-0C57-D68D506194D2}"/>
              </a:ext>
            </a:extLst>
          </p:cNvPr>
          <p:cNvSpPr>
            <a:spLocks noGrp="1"/>
          </p:cNvSpPr>
          <p:nvPr>
            <p:ph type="title"/>
          </p:nvPr>
        </p:nvSpPr>
        <p:spPr/>
        <p:txBody>
          <a:bodyPr/>
          <a:lstStyle/>
          <a:p>
            <a:r>
              <a:rPr lang="en-US" dirty="0"/>
              <a:t>Other Questions</a:t>
            </a:r>
          </a:p>
        </p:txBody>
      </p:sp>
      <p:sp>
        <p:nvSpPr>
          <p:cNvPr id="3" name="Text Placeholder 2">
            <a:extLst>
              <a:ext uri="{FF2B5EF4-FFF2-40B4-BE49-F238E27FC236}">
                <a16:creationId xmlns:a16="http://schemas.microsoft.com/office/drawing/2014/main" id="{FC812C07-451B-C259-57CF-33608FD0FE2B}"/>
              </a:ext>
            </a:extLst>
          </p:cNvPr>
          <p:cNvSpPr>
            <a:spLocks noGrp="1"/>
          </p:cNvSpPr>
          <p:nvPr>
            <p:ph type="body" idx="1"/>
          </p:nvPr>
        </p:nvSpPr>
        <p:spPr>
          <a:xfrm>
            <a:off x="395056" y="1484791"/>
            <a:ext cx="8229600" cy="4525963"/>
          </a:xfrm>
        </p:spPr>
        <p:txBody>
          <a:bodyPr>
            <a:normAutofit fontScale="92500" lnSpcReduction="10000"/>
          </a:bodyPr>
          <a:lstStyle/>
          <a:p>
            <a:pPr indent="-457200">
              <a:lnSpc>
                <a:spcPct val="110000"/>
              </a:lnSpc>
              <a:spcBef>
                <a:spcPts val="0"/>
              </a:spcBef>
            </a:pPr>
            <a:r>
              <a:rPr lang="en-US" sz="2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What do you see as the future of dementia and Alzheimers diagnosis?  </a:t>
            </a:r>
          </a:p>
          <a:p>
            <a:pPr indent="-457200">
              <a:lnSpc>
                <a:spcPct val="110000"/>
              </a:lnSpc>
              <a:spcBef>
                <a:spcPts val="0"/>
              </a:spcBef>
            </a:pPr>
            <a:r>
              <a:rPr lang="en-US" sz="2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Do you feel we will be able to eventually alter this disease to where it can be completely reversed?</a:t>
            </a:r>
          </a:p>
          <a:p>
            <a:pPr indent="-457200">
              <a:lnSpc>
                <a:spcPct val="110000"/>
              </a:lnSpc>
              <a:spcBef>
                <a:spcPts val="0"/>
              </a:spcBef>
            </a:pPr>
            <a:r>
              <a:rPr lang="en-US" sz="2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If both parents had Alzheimers and died from it, is it likely that their adult child will have Alzheimers too?   Is it possible to skip that child?</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indent="-457200">
              <a:lnSpc>
                <a:spcPct val="110000"/>
              </a:lnSpc>
              <a:spcBef>
                <a:spcPts val="0"/>
              </a:spcBef>
            </a:pPr>
            <a:r>
              <a:rPr lang="en-US" sz="2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Is there a test that can be done now to determine if that child will develop Alzheimers?</a:t>
            </a:r>
          </a:p>
          <a:p>
            <a:pPr indent="-457200">
              <a:lnSpc>
                <a:spcPct val="110000"/>
              </a:lnSpc>
              <a:spcBef>
                <a:spcPts val="0"/>
              </a:spcBef>
            </a:pPr>
            <a:r>
              <a:rPr lang="en-US" sz="2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Is there something holding us back from finding out more about the disease? Regulations, etc.</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2558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idx="4294967295"/>
          </p:nvPr>
        </p:nvSpPr>
        <p:spPr>
          <a:xfrm>
            <a:off x="3200400" y="533400"/>
            <a:ext cx="5943600" cy="1143000"/>
          </a:xfrm>
          <a:prstGeom prst="rect">
            <a:avLst/>
          </a:prstGeom>
          <a:solidFill>
            <a:schemeClr val="lt1"/>
          </a:solid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Calibri"/>
              <a:buNone/>
            </a:pPr>
            <a:r>
              <a:rPr lang="en-US" sz="3200" b="1">
                <a:latin typeface="Calibri"/>
                <a:ea typeface="Calibri"/>
                <a:cs typeface="Calibri"/>
                <a:sym typeface="Calibri"/>
              </a:rPr>
              <a:t>Our Lifestyles and its Action on our Genes Account for 70% of our Ideal Lifespan</a:t>
            </a:r>
            <a:endParaRPr/>
          </a:p>
        </p:txBody>
      </p:sp>
      <p:graphicFrame>
        <p:nvGraphicFramePr>
          <p:cNvPr id="184" name="Google Shape;184;p12"/>
          <p:cNvGraphicFramePr/>
          <p:nvPr/>
        </p:nvGraphicFramePr>
        <p:xfrm>
          <a:off x="1830388" y="1828800"/>
          <a:ext cx="7313612" cy="4114800"/>
        </p:xfrm>
        <a:graphic>
          <a:graphicData uri="http://schemas.openxmlformats.org/presentationml/2006/ole">
            <mc:AlternateContent xmlns:mc="http://schemas.openxmlformats.org/markup-compatibility/2006">
              <mc:Choice xmlns:v="urn:schemas-microsoft-com:vml" Requires="v">
                <p:oleObj r:id="rId3" imgW="7313612" imgH="4114800" progId="Excel.Chart.8">
                  <p:embed/>
                </p:oleObj>
              </mc:Choice>
              <mc:Fallback>
                <p:oleObj r:id="rId3" imgW="7313612" imgH="4114800" progId="Excel.Chart.8">
                  <p:embed/>
                  <p:pic>
                    <p:nvPicPr>
                      <p:cNvPr id="184" name="Google Shape;184;p12"/>
                      <p:cNvPicPr preferRelativeResize="0"/>
                      <p:nvPr/>
                    </p:nvPicPr>
                    <p:blipFill rotWithShape="1">
                      <a:blip r:embed="rId4">
                        <a:alphaModFix/>
                      </a:blip>
                      <a:srcRect/>
                      <a:stretch/>
                    </p:blipFill>
                    <p:spPr>
                      <a:xfrm>
                        <a:off x="1830388" y="1828800"/>
                        <a:ext cx="7313612" cy="4114800"/>
                      </a:xfrm>
                      <a:prstGeom prst="rect">
                        <a:avLst/>
                      </a:prstGeom>
                      <a:noFill/>
                      <a:ln>
                        <a:noFill/>
                      </a:ln>
                    </p:spPr>
                  </p:pic>
                </p:oleObj>
              </mc:Fallback>
            </mc:AlternateContent>
          </a:graphicData>
        </a:graphic>
      </p:graphicFrame>
      <p:pic>
        <p:nvPicPr>
          <p:cNvPr id="185" name="Google Shape;185;p12" descr="http://www.nanobyte.org/gallery2/d/94-3/fatkid.jpg"/>
          <p:cNvPicPr preferRelativeResize="0"/>
          <p:nvPr/>
        </p:nvPicPr>
        <p:blipFill rotWithShape="1">
          <a:blip r:embed="rId5">
            <a:alphaModFix/>
          </a:blip>
          <a:srcRect/>
          <a:stretch/>
        </p:blipFill>
        <p:spPr>
          <a:xfrm>
            <a:off x="457200" y="304800"/>
            <a:ext cx="2654300" cy="1878013"/>
          </a:xfrm>
          <a:prstGeom prst="rect">
            <a:avLst/>
          </a:prstGeom>
          <a:noFill/>
          <a:ln>
            <a:noFill/>
          </a:ln>
        </p:spPr>
      </p:pic>
      <p:pic>
        <p:nvPicPr>
          <p:cNvPr id="186" name="Google Shape;186;p12" descr="http://www.impactlab.com/wp-content/uploads/2008/03/smoking876.jpg"/>
          <p:cNvPicPr preferRelativeResize="0"/>
          <p:nvPr/>
        </p:nvPicPr>
        <p:blipFill rotWithShape="1">
          <a:blip r:embed="rId6">
            <a:alphaModFix/>
          </a:blip>
          <a:srcRect/>
          <a:stretch/>
        </p:blipFill>
        <p:spPr>
          <a:xfrm>
            <a:off x="533400" y="2362200"/>
            <a:ext cx="2438400" cy="1951038"/>
          </a:xfrm>
          <a:prstGeom prst="rect">
            <a:avLst/>
          </a:prstGeom>
          <a:noFill/>
          <a:ln>
            <a:noFill/>
          </a:ln>
        </p:spPr>
      </p:pic>
      <p:pic>
        <p:nvPicPr>
          <p:cNvPr id="187" name="Google Shape;187;p12" descr="http://www.sciam.com/media/inline/C1F2458B-DAC0-B7D2-2B5F901880C32C72_1.jpg"/>
          <p:cNvPicPr preferRelativeResize="0"/>
          <p:nvPr/>
        </p:nvPicPr>
        <p:blipFill rotWithShape="1">
          <a:blip r:embed="rId7">
            <a:alphaModFix/>
          </a:blip>
          <a:srcRect/>
          <a:stretch/>
        </p:blipFill>
        <p:spPr>
          <a:xfrm>
            <a:off x="609600" y="4572000"/>
            <a:ext cx="2133600" cy="2133600"/>
          </a:xfrm>
          <a:prstGeom prst="rect">
            <a:avLst/>
          </a:prstGeom>
          <a:noFill/>
          <a:ln>
            <a:noFill/>
          </a:ln>
        </p:spPr>
      </p:pic>
      <p:sp>
        <p:nvSpPr>
          <p:cNvPr id="188" name="Google Shape;188;p12"/>
          <p:cNvSpPr/>
          <p:nvPr/>
        </p:nvSpPr>
        <p:spPr>
          <a:xfrm>
            <a:off x="3962400" y="3886200"/>
            <a:ext cx="1219200" cy="1371600"/>
          </a:xfrm>
          <a:prstGeom prst="irregularSeal1">
            <a:avLst/>
          </a:prstGeom>
          <a:noFill/>
          <a:ln w="28575" cap="sq"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189" name="Google Shape;189;p12"/>
          <p:cNvPicPr preferRelativeResize="0"/>
          <p:nvPr/>
        </p:nvPicPr>
        <p:blipFill rotWithShape="1">
          <a:blip r:embed="rId8">
            <a:alphaModFix/>
          </a:blip>
          <a:srcRect l="16518" r="15044"/>
          <a:stretch/>
        </p:blipFill>
        <p:spPr>
          <a:xfrm>
            <a:off x="6477000" y="4495800"/>
            <a:ext cx="2209800" cy="2190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3"/>
          <p:cNvPicPr preferRelativeResize="0"/>
          <p:nvPr/>
        </p:nvPicPr>
        <p:blipFill rotWithShape="1">
          <a:blip r:embed="rId3">
            <a:alphaModFix/>
          </a:blip>
          <a:srcRect/>
          <a:stretch/>
        </p:blipFill>
        <p:spPr>
          <a:xfrm>
            <a:off x="0" y="0"/>
            <a:ext cx="4975225" cy="6858000"/>
          </a:xfrm>
          <a:prstGeom prst="rect">
            <a:avLst/>
          </a:prstGeom>
          <a:noFill/>
          <a:ln>
            <a:noFill/>
          </a:ln>
        </p:spPr>
      </p:pic>
      <p:sp>
        <p:nvSpPr>
          <p:cNvPr id="195" name="Google Shape;195;p13"/>
          <p:cNvSpPr/>
          <p:nvPr/>
        </p:nvSpPr>
        <p:spPr>
          <a:xfrm>
            <a:off x="2971800" y="228600"/>
            <a:ext cx="5353050" cy="19208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3300"/>
                </a:solidFill>
                <a:latin typeface="Calibri"/>
                <a:ea typeface="Calibri"/>
                <a:cs typeface="Calibri"/>
                <a:sym typeface="Calibri"/>
              </a:rPr>
              <a:t>New Science of Epigenetics</a:t>
            </a:r>
            <a:endParaRPr/>
          </a:p>
          <a:p>
            <a:pPr marL="0" marR="0" lvl="0" indent="0" algn="ctr" rtl="0">
              <a:spcBef>
                <a:spcPts val="0"/>
              </a:spcBef>
              <a:spcAft>
                <a:spcPts val="0"/>
              </a:spcAft>
              <a:buNone/>
            </a:pPr>
            <a:endParaRPr sz="4000" b="1">
              <a:solidFill>
                <a:srgbClr val="FF3300"/>
              </a:solidFill>
              <a:latin typeface="Calibri"/>
              <a:ea typeface="Calibri"/>
              <a:cs typeface="Calibri"/>
              <a:sym typeface="Calibri"/>
            </a:endParaRPr>
          </a:p>
        </p:txBody>
      </p:sp>
      <p:sp>
        <p:nvSpPr>
          <p:cNvPr id="196" name="Google Shape;196;p13"/>
          <p:cNvSpPr/>
          <p:nvPr/>
        </p:nvSpPr>
        <p:spPr>
          <a:xfrm>
            <a:off x="2971800" y="1676400"/>
            <a:ext cx="5943600" cy="4191000"/>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Are those factors that if consumed or exposed to can </a:t>
            </a:r>
            <a:r>
              <a:rPr lang="en-US" sz="2400" i="1">
                <a:solidFill>
                  <a:srgbClr val="FF3300"/>
                </a:solidFill>
                <a:latin typeface="Arial"/>
                <a:ea typeface="Arial"/>
                <a:cs typeface="Arial"/>
                <a:sym typeface="Arial"/>
              </a:rPr>
              <a:t>influence our genes</a:t>
            </a:r>
            <a:r>
              <a:rPr lang="en-US" sz="2400">
                <a:solidFill>
                  <a:schemeClr val="dk1"/>
                </a:solidFill>
                <a:latin typeface="Arial"/>
                <a:ea typeface="Arial"/>
                <a:cs typeface="Arial"/>
                <a:sym typeface="Arial"/>
              </a:rPr>
              <a:t> to result in either healthy or unhealthy outcomes</a:t>
            </a:r>
            <a:endParaRPr/>
          </a:p>
          <a:p>
            <a:pPr marL="342900" marR="0" lvl="0" indent="-342900" algn="l" rtl="0">
              <a:lnSpc>
                <a:spcPct val="90000"/>
              </a:lnSpc>
              <a:spcBef>
                <a:spcPts val="48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ts val="2400"/>
              <a:buFont typeface="Arial"/>
              <a:buNone/>
            </a:pPr>
            <a:r>
              <a:rPr lang="en-US" sz="2400" b="1">
                <a:solidFill>
                  <a:schemeClr val="dk1"/>
                </a:solidFill>
                <a:latin typeface="Arial"/>
                <a:ea typeface="Arial"/>
                <a:cs typeface="Arial"/>
                <a:sym typeface="Arial"/>
              </a:rPr>
              <a:t>	Nutrition: </a:t>
            </a:r>
            <a:r>
              <a:rPr lang="en-US" sz="2400">
                <a:solidFill>
                  <a:schemeClr val="dk1"/>
                </a:solidFill>
                <a:latin typeface="Arial"/>
                <a:ea typeface="Arial"/>
                <a:cs typeface="Arial"/>
                <a:sym typeface="Arial"/>
              </a:rPr>
              <a:t>Diet quality and amounts; 	Nutritional Supplements, Vitamins, 	Mineral and Herbs</a:t>
            </a:r>
            <a:endParaRPr/>
          </a:p>
          <a:p>
            <a:pPr marL="342900" marR="0" lvl="0" indent="-342900" algn="l" rtl="0">
              <a:lnSpc>
                <a:spcPct val="90000"/>
              </a:lnSpc>
              <a:spcBef>
                <a:spcPts val="480"/>
              </a:spcBef>
              <a:spcAft>
                <a:spcPts val="0"/>
              </a:spcAft>
              <a:buClr>
                <a:schemeClr val="dk1"/>
              </a:buClr>
              <a:buSzPts val="2400"/>
              <a:buFont typeface="Arial"/>
              <a:buNone/>
            </a:pPr>
            <a:r>
              <a:rPr lang="en-US" sz="2400">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Activity:</a:t>
            </a:r>
            <a:r>
              <a:rPr lang="en-US" sz="2400">
                <a:solidFill>
                  <a:schemeClr val="dk1"/>
                </a:solidFill>
                <a:latin typeface="Arial"/>
                <a:ea typeface="Arial"/>
                <a:cs typeface="Arial"/>
                <a:sym typeface="Arial"/>
              </a:rPr>
              <a:t> Exercise or Sedentary</a:t>
            </a:r>
            <a:endParaRPr/>
          </a:p>
          <a:p>
            <a:pPr marL="342900" marR="0" lvl="0" indent="-342900" algn="l" rtl="0">
              <a:lnSpc>
                <a:spcPct val="90000"/>
              </a:lnSpc>
              <a:spcBef>
                <a:spcPts val="480"/>
              </a:spcBef>
              <a:spcAft>
                <a:spcPts val="0"/>
              </a:spcAft>
              <a:buClr>
                <a:schemeClr val="dk1"/>
              </a:buClr>
              <a:buSzPts val="2400"/>
              <a:buFont typeface="Arial"/>
              <a:buNone/>
            </a:pPr>
            <a:r>
              <a:rPr lang="en-US" sz="2400">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Emotional State:</a:t>
            </a:r>
            <a:r>
              <a:rPr lang="en-US" sz="2400">
                <a:solidFill>
                  <a:schemeClr val="dk1"/>
                </a:solidFill>
                <a:latin typeface="Arial"/>
                <a:ea typeface="Arial"/>
                <a:cs typeface="Arial"/>
                <a:sym typeface="Arial"/>
              </a:rPr>
              <a:t> Stressed out or Calm</a:t>
            </a:r>
            <a:endParaRPr/>
          </a:p>
          <a:p>
            <a:pPr marL="342900" marR="0" lvl="0" indent="-342900" algn="l" rtl="0">
              <a:lnSpc>
                <a:spcPct val="90000"/>
              </a:lnSpc>
              <a:spcBef>
                <a:spcPts val="480"/>
              </a:spcBef>
              <a:spcAft>
                <a:spcPts val="0"/>
              </a:spcAft>
              <a:buClr>
                <a:schemeClr val="dk1"/>
              </a:buClr>
              <a:buSzPts val="2400"/>
              <a:buFont typeface="Arial"/>
              <a:buNone/>
            </a:pPr>
            <a:r>
              <a:rPr lang="en-US" sz="2400">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Environment:</a:t>
            </a:r>
            <a:r>
              <a:rPr lang="en-US" sz="2400">
                <a:solidFill>
                  <a:schemeClr val="dk1"/>
                </a:solidFill>
                <a:latin typeface="Arial"/>
                <a:ea typeface="Arial"/>
                <a:cs typeface="Arial"/>
                <a:sym typeface="Arial"/>
              </a:rPr>
              <a:t> Polluted or Clean</a:t>
            </a:r>
            <a:endParaRPr/>
          </a:p>
          <a:p>
            <a:pPr marL="342900" marR="0" lvl="0" indent="-342900" algn="l" rtl="0">
              <a:lnSpc>
                <a:spcPct val="90000"/>
              </a:lnSpc>
              <a:spcBef>
                <a:spcPts val="480"/>
              </a:spcBef>
              <a:spcAft>
                <a:spcPts val="0"/>
              </a:spcAft>
              <a:buClr>
                <a:schemeClr val="dk1"/>
              </a:buClr>
              <a:buSzPts val="2400"/>
              <a:buFont typeface="Arial"/>
              <a:buNone/>
            </a:pPr>
            <a:r>
              <a:rPr lang="en-US" sz="2400">
                <a:solidFill>
                  <a:schemeClr val="dk1"/>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4"/>
          <p:cNvSpPr txBox="1">
            <a:spLocks noGrp="1"/>
          </p:cNvSpPr>
          <p:nvPr>
            <p:ph type="title" idx="4294967295"/>
          </p:nvPr>
        </p:nvSpPr>
        <p:spPr>
          <a:xfrm>
            <a:off x="2057400" y="304800"/>
            <a:ext cx="6629400" cy="11430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Calibri"/>
              <a:buNone/>
            </a:pPr>
            <a:r>
              <a:rPr lang="en-US" sz="4000" b="1"/>
              <a:t>Unmasking the Genetic Myth of Disease</a:t>
            </a:r>
            <a:endParaRPr/>
          </a:p>
        </p:txBody>
      </p:sp>
      <p:sp>
        <p:nvSpPr>
          <p:cNvPr id="202" name="Google Shape;202;p14"/>
          <p:cNvSpPr txBox="1">
            <a:spLocks noGrp="1"/>
          </p:cNvSpPr>
          <p:nvPr>
            <p:ph type="body" idx="4294967295"/>
          </p:nvPr>
        </p:nvSpPr>
        <p:spPr>
          <a:xfrm>
            <a:off x="2514600" y="1752600"/>
            <a:ext cx="6172200" cy="4525963"/>
          </a:xfrm>
          <a:prstGeom prst="rect">
            <a:avLst/>
          </a:prstGeom>
          <a:solidFill>
            <a:schemeClr val="lt1"/>
          </a:solid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Epigenetics provides the missing link between the </a:t>
            </a:r>
            <a:r>
              <a:rPr lang="en-US" b="1">
                <a:solidFill>
                  <a:srgbClr val="FF3300"/>
                </a:solidFill>
              </a:rPr>
              <a:t>70%</a:t>
            </a:r>
            <a:r>
              <a:rPr lang="en-US"/>
              <a:t> of diseases environmentally* induced and the </a:t>
            </a:r>
            <a:r>
              <a:rPr lang="en-US" b="1">
                <a:solidFill>
                  <a:srgbClr val="FF3300"/>
                </a:solidFill>
              </a:rPr>
              <a:t>30%</a:t>
            </a:r>
            <a:r>
              <a:rPr lang="en-US"/>
              <a:t> inherited through our DNA.</a:t>
            </a:r>
            <a:endParaRPr/>
          </a:p>
        </p:txBody>
      </p:sp>
      <p:sp>
        <p:nvSpPr>
          <p:cNvPr id="203" name="Google Shape;203;p14"/>
          <p:cNvSpPr txBox="1"/>
          <p:nvPr/>
        </p:nvSpPr>
        <p:spPr>
          <a:xfrm>
            <a:off x="2514600" y="4724400"/>
            <a:ext cx="632460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*pollution, toxin ingestion, smoking, radiation lifestyle issues -  stress, nutrition, weight</a:t>
            </a:r>
            <a:endParaRPr/>
          </a:p>
        </p:txBody>
      </p:sp>
      <p:pic>
        <p:nvPicPr>
          <p:cNvPr id="204" name="Google Shape;204;p14" descr="excercise"/>
          <p:cNvPicPr preferRelativeResize="0"/>
          <p:nvPr/>
        </p:nvPicPr>
        <p:blipFill rotWithShape="1">
          <a:blip r:embed="rId3">
            <a:alphaModFix/>
          </a:blip>
          <a:srcRect/>
          <a:stretch/>
        </p:blipFill>
        <p:spPr>
          <a:xfrm>
            <a:off x="228600" y="228600"/>
            <a:ext cx="1368425" cy="1828800"/>
          </a:xfrm>
          <a:prstGeom prst="rect">
            <a:avLst/>
          </a:prstGeom>
          <a:noFill/>
          <a:ln>
            <a:noFill/>
          </a:ln>
        </p:spPr>
      </p:pic>
      <p:pic>
        <p:nvPicPr>
          <p:cNvPr id="205" name="Google Shape;205;p14" descr="dsc_0126"/>
          <p:cNvPicPr preferRelativeResize="0"/>
          <p:nvPr/>
        </p:nvPicPr>
        <p:blipFill rotWithShape="1">
          <a:blip r:embed="rId4">
            <a:alphaModFix/>
          </a:blip>
          <a:srcRect/>
          <a:stretch/>
        </p:blipFill>
        <p:spPr>
          <a:xfrm>
            <a:off x="304800" y="2286000"/>
            <a:ext cx="1325563" cy="1981200"/>
          </a:xfrm>
          <a:prstGeom prst="rect">
            <a:avLst/>
          </a:prstGeom>
          <a:noFill/>
          <a:ln>
            <a:noFill/>
          </a:ln>
        </p:spPr>
      </p:pic>
      <p:pic>
        <p:nvPicPr>
          <p:cNvPr id="206" name="Google Shape;206;p14" descr="See full size image">
            <a:hlinkClick r:id="rId5"/>
          </p:cNvPr>
          <p:cNvPicPr preferRelativeResize="0"/>
          <p:nvPr/>
        </p:nvPicPr>
        <p:blipFill rotWithShape="1">
          <a:blip r:embed="rId6">
            <a:alphaModFix/>
          </a:blip>
          <a:srcRect/>
          <a:stretch/>
        </p:blipFill>
        <p:spPr>
          <a:xfrm>
            <a:off x="228600" y="4495800"/>
            <a:ext cx="1524000" cy="11509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5" descr="good_hlth_chrms_rv"/>
          <p:cNvPicPr preferRelativeResize="0"/>
          <p:nvPr/>
        </p:nvPicPr>
        <p:blipFill rotWithShape="1">
          <a:blip r:embed="rId3">
            <a:alphaModFix/>
          </a:blip>
          <a:srcRect/>
          <a:stretch/>
        </p:blipFill>
        <p:spPr>
          <a:xfrm>
            <a:off x="0" y="-109538"/>
            <a:ext cx="9144000" cy="70754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6" descr="Poor_hlth_chrms_rv"/>
          <p:cNvPicPr preferRelativeResize="0"/>
          <p:nvPr/>
        </p:nvPicPr>
        <p:blipFill rotWithShape="1">
          <a:blip r:embed="rId3">
            <a:alphaModFix/>
          </a:blip>
          <a:srcRect/>
          <a:stretch/>
        </p:blipFill>
        <p:spPr>
          <a:xfrm>
            <a:off x="0" y="-109538"/>
            <a:ext cx="9144000" cy="70754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2447</Words>
  <Application>Microsoft Office PowerPoint</Application>
  <PresentationFormat>On-screen Show (4:3)</PresentationFormat>
  <Paragraphs>233</Paragraphs>
  <Slides>40</Slides>
  <Notes>38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Times</vt:lpstr>
      <vt:lpstr>Tahoma</vt:lpstr>
      <vt:lpstr>montserrat</vt:lpstr>
      <vt:lpstr>Helvetica Neue</vt:lpstr>
      <vt:lpstr>Times New Roman</vt:lpstr>
      <vt:lpstr>Calibri</vt:lpstr>
      <vt:lpstr>Arial</vt:lpstr>
      <vt:lpstr>Verdana</vt:lpstr>
      <vt:lpstr>Office Theme</vt:lpstr>
      <vt:lpstr>Microsoft Excel Chart</vt:lpstr>
      <vt:lpstr>Alzheimer’s Disease Part III Living Well Radio Show 23</vt:lpstr>
      <vt:lpstr>DISCLAIMER</vt:lpstr>
      <vt:lpstr>Epigenetic Risk Factors and AD</vt:lpstr>
      <vt:lpstr>Inherited Genes Only Account for 30% of our Ideal Lifespan</vt:lpstr>
      <vt:lpstr>Our Lifestyles and its Action on our Genes Account for 70% of our Ideal Lifespan</vt:lpstr>
      <vt:lpstr>PowerPoint Presentation</vt:lpstr>
      <vt:lpstr>Unmasking the Genetic Myth of Disease</vt:lpstr>
      <vt:lpstr>PowerPoint Presentation</vt:lpstr>
      <vt:lpstr>PowerPoint Presentation</vt:lpstr>
      <vt:lpstr>Latent Early-life Associated Regulation (LEARn) model</vt:lpstr>
      <vt:lpstr>Latent Early-life Associated Regulation (LEARn) model</vt:lpstr>
      <vt:lpstr>Ways to protect against Alzheimer’s</vt:lpstr>
      <vt:lpstr>Other Epigenetic Protective Factors for AD</vt:lpstr>
      <vt:lpstr>“If there were a drug that could prevent heart attacks, strokes and cancer and treat everything from fragile bones to constipation while quite possibly staving off dementia and improving sleep would anyone over 65 refuse this miracle elixir?”</vt:lpstr>
      <vt:lpstr>Physical Activity and Brain Thickness</vt:lpstr>
      <vt:lpstr>PowerPoint Presentation</vt:lpstr>
      <vt:lpstr>PowerPoint Presentation</vt:lpstr>
      <vt:lpstr>Fish Consumption</vt:lpstr>
      <vt:lpstr>Inflammatory Markers Increase AD Risk</vt:lpstr>
      <vt:lpstr>Brain Health Diet</vt:lpstr>
      <vt:lpstr>Environmental Exposures</vt:lpstr>
      <vt:lpstr>Environmental Exposures</vt:lpstr>
      <vt:lpstr>The report found that smokers have a 45 % higher risk of developing dementia than non-smokers, and concluded that 14 % of all Alzheimer's cases worldwide may potentially be attributed to smoking.</vt:lpstr>
      <vt:lpstr>Stress in AD Found in Humans and Shown to Happen in Mice, Stress increases AD risk</vt:lpstr>
      <vt:lpstr>TBI (Traumatic Brain Injury) and AD</vt:lpstr>
      <vt:lpstr>TBI (Traumatic Brain Injury) and AD</vt:lpstr>
      <vt:lpstr>Traumatic Brain Injury (TBI), Cognitive Change and Dementia</vt:lpstr>
      <vt:lpstr>Traumatic Brain Injury (TBI) to AD How?</vt:lpstr>
      <vt:lpstr>Traumatic Brain Injury (TBI) to AD How?</vt:lpstr>
      <vt:lpstr>Chronic Traumatic Encephalopathy  is NOT AD</vt:lpstr>
      <vt:lpstr>Role of Dietary Supplements for AD</vt:lpstr>
      <vt:lpstr>PowerPoint Presentation</vt:lpstr>
      <vt:lpstr>PowerPoint Presentation</vt:lpstr>
      <vt:lpstr>NEW Research on AD and Supplements Resveratrol</vt:lpstr>
      <vt:lpstr> Resveratrol has been found to activate longevity genes in all animals tested so far to improve health, reduce disease and lengthen lifespan</vt:lpstr>
      <vt:lpstr>PowerPoint Presentation</vt:lpstr>
      <vt:lpstr>Effects of Resveratrol on Memory Performance, Hippocampal Functional Connectivity, and Glucose Metabolism in Healthy Older Adults</vt:lpstr>
      <vt:lpstr>Health Benefits of Resveratrol</vt:lpstr>
      <vt:lpstr>RESVERATROL BENEFITS</vt:lpstr>
      <vt:lpstr>Other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Disease Part III Living Well Radio Show 23</dc:title>
  <dc:creator>Hlavac, Karen</dc:creator>
  <cp:lastModifiedBy>Jeff Bost</cp:lastModifiedBy>
  <cp:revision>4</cp:revision>
  <dcterms:created xsi:type="dcterms:W3CDTF">2014-09-05T14:28:25Z</dcterms:created>
  <dcterms:modified xsi:type="dcterms:W3CDTF">2022-09-22T21:31:06Z</dcterms:modified>
</cp:coreProperties>
</file>