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331" r:id="rId3"/>
    <p:sldId id="320" r:id="rId4"/>
    <p:sldId id="322" r:id="rId5"/>
    <p:sldId id="321" r:id="rId6"/>
    <p:sldId id="323" r:id="rId7"/>
    <p:sldId id="324" r:id="rId8"/>
    <p:sldId id="313" r:id="rId9"/>
    <p:sldId id="325" r:id="rId10"/>
    <p:sldId id="326" r:id="rId11"/>
    <p:sldId id="328" r:id="rId12"/>
    <p:sldId id="327" r:id="rId13"/>
    <p:sldId id="329" r:id="rId14"/>
    <p:sldId id="316" r:id="rId15"/>
    <p:sldId id="330" r:id="rId16"/>
  </p:sldIdLst>
  <p:sldSz cx="9144000" cy="6858000" type="screen4x3"/>
  <p:notesSz cx="6934200" cy="9220200"/>
  <p:embeddedFontLst>
    <p:embeddedFont>
      <p:font typeface="Calibri" panose="020F0502020204030204" pitchFamily="34" charset="0"/>
      <p:regular r:id="rId18"/>
      <p:bold r:id="rId19"/>
      <p:italic r:id="rId20"/>
      <p:boldItalic r:id="rId21"/>
    </p:embeddedFont>
    <p:embeddedFont>
      <p:font typeface="montserrat" panose="00000500000000000000" pitchFamily="2" charset="0"/>
      <p:regular r:id="rId22"/>
      <p:bold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4" roundtripDataSignature="AMtx7mhegrNfL02tZzo0hNBUKRFDm7MCa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94660"/>
  </p:normalViewPr>
  <p:slideViewPr>
    <p:cSldViewPr snapToGrid="0">
      <p:cViewPr varScale="1">
        <p:scale>
          <a:sx n="108" d="100"/>
          <a:sy n="108" d="100"/>
        </p:scale>
        <p:origin x="1302"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font" Target="fonts/font4.fntdata"/><Relationship Id="rId68"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6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font" Target="fonts/font2.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64"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05346" cy="461010"/>
          </a:xfrm>
          <a:prstGeom prst="rect">
            <a:avLst/>
          </a:prstGeom>
          <a:noFill/>
          <a:ln>
            <a:noFill/>
          </a:ln>
        </p:spPr>
        <p:txBody>
          <a:bodyPr spcFirstLastPara="1" wrap="square" lIns="90850" tIns="45425" rIns="90850" bIns="4542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27279" y="0"/>
            <a:ext cx="3005346" cy="461010"/>
          </a:xfrm>
          <a:prstGeom prst="rect">
            <a:avLst/>
          </a:prstGeom>
          <a:noFill/>
          <a:ln>
            <a:noFill/>
          </a:ln>
        </p:spPr>
        <p:txBody>
          <a:bodyPr spcFirstLastPara="1" wrap="square" lIns="90850" tIns="45425" rIns="90850" bIns="4542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6205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3420" y="4379595"/>
            <a:ext cx="5547360" cy="4149090"/>
          </a:xfrm>
          <a:prstGeom prst="rect">
            <a:avLst/>
          </a:prstGeom>
          <a:noFill/>
          <a:ln>
            <a:noFill/>
          </a:ln>
        </p:spPr>
        <p:txBody>
          <a:bodyPr spcFirstLastPara="1" wrap="square" lIns="90850" tIns="45425" rIns="90850" bIns="454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757612"/>
            <a:ext cx="3005346" cy="461010"/>
          </a:xfrm>
          <a:prstGeom prst="rect">
            <a:avLst/>
          </a:prstGeom>
          <a:noFill/>
          <a:ln>
            <a:noFill/>
          </a:ln>
        </p:spPr>
        <p:txBody>
          <a:bodyPr spcFirstLastPara="1" wrap="square" lIns="90850" tIns="45425" rIns="90850" bIns="4542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27279" y="8757612"/>
            <a:ext cx="3005346" cy="461010"/>
          </a:xfrm>
          <a:prstGeom prst="rect">
            <a:avLst/>
          </a:prstGeom>
          <a:noFill/>
          <a:ln>
            <a:noFill/>
          </a:ln>
        </p:spPr>
        <p:txBody>
          <a:bodyPr spcFirstLastPara="1" wrap="square" lIns="90850" tIns="45425" rIns="90850" bIns="4542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93420" y="4379595"/>
            <a:ext cx="5547360" cy="4149090"/>
          </a:xfrm>
          <a:prstGeom prst="rect">
            <a:avLst/>
          </a:prstGeom>
        </p:spPr>
        <p:txBody>
          <a:bodyPr spcFirstLastPara="1" wrap="square" lIns="90850" tIns="45425" rIns="90850" bIns="45425"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16205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23357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03112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5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5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5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5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5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5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5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5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5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5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3"/>
        <p:cNvGrpSpPr/>
        <p:nvPr/>
      </p:nvGrpSpPr>
      <p:grpSpPr>
        <a:xfrm>
          <a:off x="0" y="0"/>
          <a:ext cx="0" cy="0"/>
          <a:chOff x="0" y="0"/>
          <a:chExt cx="0" cy="0"/>
        </a:xfrm>
      </p:grpSpPr>
      <p:sp>
        <p:nvSpPr>
          <p:cNvPr id="44" name="Google Shape;44;p5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5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46" name="Google Shape;46;p5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5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6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6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2" name="Google Shape;52;p6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3" name="Google Shape;53;p6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4" name="Google Shape;54;p6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5" name="Google Shape;55;p6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6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6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6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6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6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6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6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6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6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62"/>
          <p:cNvSpPr>
            <a:spLocks noGrp="1"/>
          </p:cNvSpPr>
          <p:nvPr>
            <p:ph type="pic" idx="2"/>
          </p:nvPr>
        </p:nvSpPr>
        <p:spPr>
          <a:xfrm>
            <a:off x="1792288" y="612775"/>
            <a:ext cx="5486400" cy="4114800"/>
          </a:xfrm>
          <a:prstGeom prst="rect">
            <a:avLst/>
          </a:prstGeom>
          <a:noFill/>
          <a:ln>
            <a:noFill/>
          </a:ln>
        </p:spPr>
      </p:sp>
      <p:sp>
        <p:nvSpPr>
          <p:cNvPr id="68" name="Google Shape;68;p6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6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6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6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6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6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6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6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6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6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6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6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6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6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5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56" r:id="rId5"/>
    <p:sldLayoutId id="2147483657" r:id="rId6"/>
    <p:sldLayoutId id="2147483658" r:id="rId7"/>
    <p:sldLayoutId id="2147483659"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l="17387" r="11534"/>
          <a:stretch/>
        </p:blipFill>
        <p:spPr>
          <a:xfrm>
            <a:off x="504825" y="2286000"/>
            <a:ext cx="1323975" cy="1047750"/>
          </a:xfrm>
          <a:prstGeom prst="rect">
            <a:avLst/>
          </a:prstGeom>
          <a:noFill/>
          <a:ln>
            <a:noFill/>
          </a:ln>
        </p:spPr>
      </p:pic>
      <p:sp>
        <p:nvSpPr>
          <p:cNvPr id="89" name="Google Shape;89;p1"/>
          <p:cNvSpPr txBox="1">
            <a:spLocks noGrp="1"/>
          </p:cNvSpPr>
          <p:nvPr>
            <p:ph type="ctrTitle"/>
          </p:nvPr>
        </p:nvSpPr>
        <p:spPr>
          <a:xfrm>
            <a:off x="154325" y="53975"/>
            <a:ext cx="8534400" cy="1470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b="1" dirty="0"/>
              <a:t>Alzheimer’s Disease Part II</a:t>
            </a:r>
            <a:endParaRPr b="1" dirty="0"/>
          </a:p>
          <a:p>
            <a:pPr marL="0" lvl="0" indent="0" algn="ctr" rtl="0">
              <a:spcBef>
                <a:spcPts val="0"/>
              </a:spcBef>
              <a:spcAft>
                <a:spcPts val="0"/>
              </a:spcAft>
              <a:buClr>
                <a:schemeClr val="dk1"/>
              </a:buClr>
              <a:buSzPts val="4400"/>
              <a:buFont typeface="Calibri"/>
              <a:buNone/>
            </a:pPr>
            <a:r>
              <a:rPr lang="en-US" b="1" dirty="0"/>
              <a:t>Living Well Radio Show 22</a:t>
            </a:r>
            <a:endParaRPr dirty="0"/>
          </a:p>
        </p:txBody>
      </p:sp>
      <p:sp>
        <p:nvSpPr>
          <p:cNvPr id="90" name="Google Shape;90;p1"/>
          <p:cNvSpPr txBox="1">
            <a:spLocks noGrp="1"/>
          </p:cNvSpPr>
          <p:nvPr>
            <p:ph type="subTitle" idx="1"/>
          </p:nvPr>
        </p:nvSpPr>
        <p:spPr>
          <a:xfrm>
            <a:off x="269645" y="3429000"/>
            <a:ext cx="6115375" cy="3276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2000"/>
              <a:buNone/>
            </a:pPr>
            <a:r>
              <a:rPr lang="en-US" sz="2000" b="1">
                <a:solidFill>
                  <a:schemeClr val="dk1"/>
                </a:solidFill>
              </a:rPr>
              <a:t>Joseph Maroon, MD, FACS</a:t>
            </a:r>
            <a:br>
              <a:rPr lang="en-US" sz="1600">
                <a:solidFill>
                  <a:schemeClr val="dk1"/>
                </a:solidFill>
              </a:rPr>
            </a:br>
            <a:r>
              <a:rPr lang="en-US" sz="1600">
                <a:solidFill>
                  <a:schemeClr val="dk1"/>
                </a:solidFill>
              </a:rPr>
              <a:t>Professor and Vice Chairman</a:t>
            </a:r>
            <a:br>
              <a:rPr lang="en-US" sz="1600">
                <a:solidFill>
                  <a:schemeClr val="dk1"/>
                </a:solidFill>
              </a:rPr>
            </a:br>
            <a:r>
              <a:rPr lang="en-US" sz="1600">
                <a:solidFill>
                  <a:schemeClr val="dk1"/>
                </a:solidFill>
              </a:rPr>
              <a:t>Department of Neurosurgery</a:t>
            </a:r>
            <a:br>
              <a:rPr lang="en-US" sz="1600">
                <a:solidFill>
                  <a:schemeClr val="dk1"/>
                </a:solidFill>
              </a:rPr>
            </a:br>
            <a:r>
              <a:rPr lang="en-US" sz="1600">
                <a:solidFill>
                  <a:schemeClr val="dk1"/>
                </a:solidFill>
              </a:rPr>
              <a:t>Heindl Scholar in Neuroscience</a:t>
            </a:r>
            <a:br>
              <a:rPr lang="en-US" sz="1600">
                <a:solidFill>
                  <a:schemeClr val="dk1"/>
                </a:solidFill>
              </a:rPr>
            </a:br>
            <a:r>
              <a:rPr lang="en-US" sz="1600">
                <a:solidFill>
                  <a:schemeClr val="dk1"/>
                </a:solidFill>
              </a:rPr>
              <a:t>University of Pittsburgh Medical Center</a:t>
            </a:r>
            <a:br>
              <a:rPr lang="en-US" sz="1600">
                <a:solidFill>
                  <a:schemeClr val="dk1"/>
                </a:solidFill>
              </a:rPr>
            </a:br>
            <a:r>
              <a:rPr lang="en-US" sz="1600">
                <a:solidFill>
                  <a:schemeClr val="dk1"/>
                </a:solidFill>
              </a:rPr>
              <a:t>Team Neurosurgeon, The Pittsburgh Steelers</a:t>
            </a:r>
            <a:endParaRPr/>
          </a:p>
          <a:p>
            <a:pPr marL="0" lvl="0" indent="0" algn="ctr" rtl="0">
              <a:spcBef>
                <a:spcPts val="400"/>
              </a:spcBef>
              <a:spcAft>
                <a:spcPts val="0"/>
              </a:spcAft>
              <a:buClr>
                <a:schemeClr val="dk1"/>
              </a:buClr>
              <a:buSzPts val="1600"/>
              <a:buNone/>
            </a:pPr>
            <a:r>
              <a:rPr lang="en-US" sz="1600">
                <a:solidFill>
                  <a:schemeClr val="dk1"/>
                </a:solidFill>
              </a:rPr>
              <a:t>Author: </a:t>
            </a:r>
            <a:r>
              <a:rPr lang="en-US" sz="1600" b="1" i="1">
                <a:solidFill>
                  <a:schemeClr val="dk1"/>
                </a:solidFill>
              </a:rPr>
              <a:t>The Longevity Factor</a:t>
            </a:r>
            <a:r>
              <a:rPr lang="en-US" sz="1600">
                <a:solidFill>
                  <a:schemeClr val="dk1"/>
                </a:solidFill>
              </a:rPr>
              <a:t> (Simon&amp;Schuster)</a:t>
            </a:r>
            <a:br>
              <a:rPr lang="en-US" sz="1600">
                <a:solidFill>
                  <a:schemeClr val="dk1"/>
                </a:solidFill>
              </a:rPr>
            </a:br>
            <a:r>
              <a:rPr lang="en-US" sz="2000" b="1">
                <a:solidFill>
                  <a:schemeClr val="dk1"/>
                </a:solidFill>
              </a:rPr>
              <a:t>Jeff Bost PAC</a:t>
            </a:r>
            <a:endParaRPr/>
          </a:p>
          <a:p>
            <a:pPr marL="0" lvl="0" indent="0" algn="ctr" rtl="0">
              <a:spcBef>
                <a:spcPts val="320"/>
              </a:spcBef>
              <a:spcAft>
                <a:spcPts val="0"/>
              </a:spcAft>
              <a:buClr>
                <a:schemeClr val="dk1"/>
              </a:buClr>
              <a:buSzPts val="1600"/>
              <a:buNone/>
            </a:pPr>
            <a:r>
              <a:rPr lang="en-US" sz="1600">
                <a:solidFill>
                  <a:schemeClr val="dk1"/>
                </a:solidFill>
              </a:rPr>
              <a:t>Clinical Instructor, Neurological Surgery </a:t>
            </a:r>
            <a:endParaRPr sz="1600">
              <a:solidFill>
                <a:schemeClr val="dk1"/>
              </a:solidFill>
            </a:endParaRPr>
          </a:p>
          <a:p>
            <a:pPr marL="0" lvl="0" indent="0" algn="ctr" rtl="0">
              <a:spcBef>
                <a:spcPts val="320"/>
              </a:spcBef>
              <a:spcAft>
                <a:spcPts val="0"/>
              </a:spcAft>
              <a:buClr>
                <a:schemeClr val="dk1"/>
              </a:buClr>
              <a:buSzPts val="1600"/>
              <a:buNone/>
            </a:pPr>
            <a:r>
              <a:rPr lang="en-US" sz="1600">
                <a:solidFill>
                  <a:schemeClr val="dk1"/>
                </a:solidFill>
              </a:rPr>
              <a:t>University of Pittsburgh Medical Center</a:t>
            </a:r>
            <a:endParaRPr/>
          </a:p>
          <a:p>
            <a:pPr marL="0" lvl="0" indent="0" algn="ctr" rtl="0">
              <a:spcBef>
                <a:spcPts val="320"/>
              </a:spcBef>
              <a:spcAft>
                <a:spcPts val="0"/>
              </a:spcAft>
              <a:buClr>
                <a:schemeClr val="dk1"/>
              </a:buClr>
              <a:buSzPts val="1600"/>
              <a:buNone/>
            </a:pPr>
            <a:r>
              <a:rPr lang="en-US" sz="1600">
                <a:solidFill>
                  <a:schemeClr val="dk1"/>
                </a:solidFill>
              </a:rPr>
              <a:t>Clinical Assistant Professor, Chatham University</a:t>
            </a:r>
            <a:endParaRPr/>
          </a:p>
        </p:txBody>
      </p:sp>
      <p:pic>
        <p:nvPicPr>
          <p:cNvPr id="92" name="Google Shape;92;p1"/>
          <p:cNvPicPr preferRelativeResize="0"/>
          <p:nvPr/>
        </p:nvPicPr>
        <p:blipFill rotWithShape="1">
          <a:blip r:embed="rId4">
            <a:alphaModFix/>
          </a:blip>
          <a:srcRect/>
          <a:stretch/>
        </p:blipFill>
        <p:spPr>
          <a:xfrm>
            <a:off x="6517820" y="1752600"/>
            <a:ext cx="1796143" cy="2514600"/>
          </a:xfrm>
          <a:prstGeom prst="rect">
            <a:avLst/>
          </a:prstGeom>
          <a:noFill/>
          <a:ln>
            <a:noFill/>
          </a:ln>
          <a:effectLst>
            <a:outerShdw blurRad="292100" dist="139700" dir="2700000" algn="tl" rotWithShape="0">
              <a:srgbClr val="333333">
                <a:alpha val="64705"/>
              </a:srgbClr>
            </a:outerShdw>
          </a:effectLst>
        </p:spPr>
      </p:pic>
      <p:pic>
        <p:nvPicPr>
          <p:cNvPr id="93" name="Google Shape;93;p1" descr="DSC00089"/>
          <p:cNvPicPr preferRelativeResize="0"/>
          <p:nvPr/>
        </p:nvPicPr>
        <p:blipFill rotWithShape="1">
          <a:blip r:embed="rId5">
            <a:alphaModFix/>
          </a:blip>
          <a:srcRect/>
          <a:stretch/>
        </p:blipFill>
        <p:spPr>
          <a:xfrm>
            <a:off x="4784820" y="2286000"/>
            <a:ext cx="1371600" cy="1028700"/>
          </a:xfrm>
          <a:prstGeom prst="rect">
            <a:avLst/>
          </a:prstGeom>
          <a:noFill/>
          <a:ln>
            <a:noFill/>
          </a:ln>
        </p:spPr>
      </p:pic>
      <p:pic>
        <p:nvPicPr>
          <p:cNvPr id="94" name="Google Shape;94;p1" descr="bettis"/>
          <p:cNvPicPr preferRelativeResize="0"/>
          <p:nvPr/>
        </p:nvPicPr>
        <p:blipFill rotWithShape="1">
          <a:blip r:embed="rId6">
            <a:alphaModFix/>
          </a:blip>
          <a:srcRect l="23317" t="22762" r="27530"/>
          <a:stretch/>
        </p:blipFill>
        <p:spPr>
          <a:xfrm>
            <a:off x="3565620" y="2286000"/>
            <a:ext cx="1001713" cy="1054100"/>
          </a:xfrm>
          <a:prstGeom prst="rect">
            <a:avLst/>
          </a:prstGeom>
          <a:noFill/>
          <a:ln>
            <a:noFill/>
          </a:ln>
        </p:spPr>
      </p:pic>
      <p:pic>
        <p:nvPicPr>
          <p:cNvPr id="95" name="Google Shape;95;p1" descr="Image3"/>
          <p:cNvPicPr preferRelativeResize="0"/>
          <p:nvPr/>
        </p:nvPicPr>
        <p:blipFill rotWithShape="1">
          <a:blip r:embed="rId7">
            <a:alphaModFix/>
          </a:blip>
          <a:srcRect/>
          <a:stretch/>
        </p:blipFill>
        <p:spPr>
          <a:xfrm>
            <a:off x="1889220" y="2286000"/>
            <a:ext cx="1568450" cy="1047750"/>
          </a:xfrm>
          <a:prstGeom prst="rect">
            <a:avLst/>
          </a:prstGeom>
          <a:noFill/>
          <a:ln>
            <a:noFill/>
          </a:ln>
        </p:spPr>
      </p:pic>
      <p:cxnSp>
        <p:nvCxnSpPr>
          <p:cNvPr id="96" name="Google Shape;96;p1"/>
          <p:cNvCxnSpPr/>
          <p:nvPr/>
        </p:nvCxnSpPr>
        <p:spPr>
          <a:xfrm>
            <a:off x="304800" y="2286000"/>
            <a:ext cx="6080220" cy="0"/>
          </a:xfrm>
          <a:prstGeom prst="straightConnector1">
            <a:avLst/>
          </a:prstGeom>
          <a:noFill/>
          <a:ln w="79375" cap="flat" cmpd="sng">
            <a:solidFill>
              <a:srgbClr val="800000"/>
            </a:solidFill>
            <a:prstDash val="solid"/>
            <a:round/>
            <a:headEnd type="none" w="med" len="med"/>
            <a:tailEnd type="none" w="med" len="med"/>
          </a:ln>
        </p:spPr>
      </p:cxnSp>
      <p:cxnSp>
        <p:nvCxnSpPr>
          <p:cNvPr id="97" name="Google Shape;97;p1"/>
          <p:cNvCxnSpPr/>
          <p:nvPr/>
        </p:nvCxnSpPr>
        <p:spPr>
          <a:xfrm>
            <a:off x="304800" y="3340100"/>
            <a:ext cx="6080220" cy="12700"/>
          </a:xfrm>
          <a:prstGeom prst="straightConnector1">
            <a:avLst/>
          </a:prstGeom>
          <a:noFill/>
          <a:ln w="79375" cap="flat" cmpd="sng">
            <a:solidFill>
              <a:srgbClr val="800000"/>
            </a:solidFill>
            <a:prstDash val="solid"/>
            <a:round/>
            <a:headEnd type="none" w="med" len="med"/>
            <a:tailEnd type="none" w="med" len="med"/>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76DF5-90BD-A5D0-970B-3EC2D62D7A18}"/>
              </a:ext>
            </a:extLst>
          </p:cNvPr>
          <p:cNvSpPr>
            <a:spLocks noGrp="1"/>
          </p:cNvSpPr>
          <p:nvPr>
            <p:ph type="title"/>
          </p:nvPr>
        </p:nvSpPr>
        <p:spPr/>
        <p:txBody>
          <a:bodyPr>
            <a:normAutofit fontScale="90000"/>
          </a:bodyPr>
          <a:lstStyle/>
          <a:p>
            <a:r>
              <a:rPr lang="en-US" b="1" dirty="0"/>
              <a:t>Can’t Cure (YET) Try to Prevent or Slow Progression</a:t>
            </a:r>
          </a:p>
        </p:txBody>
      </p:sp>
      <p:sp>
        <p:nvSpPr>
          <p:cNvPr id="3" name="Text Placeholder 2">
            <a:extLst>
              <a:ext uri="{FF2B5EF4-FFF2-40B4-BE49-F238E27FC236}">
                <a16:creationId xmlns:a16="http://schemas.microsoft.com/office/drawing/2014/main" id="{509B8E8D-43B4-799E-93F6-76DD5D48953A}"/>
              </a:ext>
            </a:extLst>
          </p:cNvPr>
          <p:cNvSpPr>
            <a:spLocks noGrp="1"/>
          </p:cNvSpPr>
          <p:nvPr>
            <p:ph type="body" idx="1"/>
          </p:nvPr>
        </p:nvSpPr>
        <p:spPr/>
        <p:txBody>
          <a:bodyPr>
            <a:normAutofit/>
          </a:bodyPr>
          <a:lstStyle/>
          <a:p>
            <a:pPr marL="114300" indent="0">
              <a:buNone/>
            </a:pPr>
            <a:r>
              <a:rPr lang="en-US" dirty="0"/>
              <a:t>Functional Medicine - Instead of your Doctor prescribing you a PILL why not a Prescription for EXERCISE?</a:t>
            </a:r>
          </a:p>
          <a:p>
            <a:pPr marL="114300" indent="0" algn="ctr">
              <a:buNone/>
            </a:pPr>
            <a:r>
              <a:rPr lang="en-US" dirty="0">
                <a:solidFill>
                  <a:srgbClr val="FF0000"/>
                </a:solidFill>
              </a:rPr>
              <a:t>Of all the lifestyle changes that have been studied, doing regular physical exercise appears to the best things that you can do to reduce your risk of getting dementia</a:t>
            </a:r>
          </a:p>
          <a:p>
            <a:pPr marL="114300" indent="0" algn="ctr">
              <a:buNone/>
            </a:pPr>
            <a:r>
              <a:rPr lang="en-US" b="1" dirty="0">
                <a:solidFill>
                  <a:srgbClr val="0070C0"/>
                </a:solidFill>
              </a:rPr>
              <a:t>When to Start – NOW, it is NEVER TOO LATE</a:t>
            </a:r>
          </a:p>
          <a:p>
            <a:pPr marL="114300" indent="0">
              <a:buNone/>
            </a:pPr>
            <a:endParaRPr lang="en-US" dirty="0"/>
          </a:p>
        </p:txBody>
      </p:sp>
    </p:spTree>
    <p:extLst>
      <p:ext uri="{BB962C8B-B14F-4D97-AF65-F5344CB8AC3E}">
        <p14:creationId xmlns:p14="http://schemas.microsoft.com/office/powerpoint/2010/main" val="1494587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7D7AA-4BF8-CAE6-77EB-741004D3E25F}"/>
              </a:ext>
            </a:extLst>
          </p:cNvPr>
          <p:cNvSpPr>
            <a:spLocks noGrp="1"/>
          </p:cNvSpPr>
          <p:nvPr>
            <p:ph type="title"/>
          </p:nvPr>
        </p:nvSpPr>
        <p:spPr>
          <a:xfrm>
            <a:off x="457200" y="97084"/>
            <a:ext cx="8229600" cy="1143000"/>
          </a:xfrm>
        </p:spPr>
        <p:txBody>
          <a:bodyPr/>
          <a:lstStyle/>
          <a:p>
            <a:r>
              <a:rPr lang="en-US" b="1" dirty="0"/>
              <a:t>Exercise and AD Prevention</a:t>
            </a:r>
          </a:p>
        </p:txBody>
      </p:sp>
      <p:sp>
        <p:nvSpPr>
          <p:cNvPr id="3" name="Text Placeholder 2">
            <a:extLst>
              <a:ext uri="{FF2B5EF4-FFF2-40B4-BE49-F238E27FC236}">
                <a16:creationId xmlns:a16="http://schemas.microsoft.com/office/drawing/2014/main" id="{8DDBB3CA-1CC4-8B39-B412-6269BB714DB1}"/>
              </a:ext>
            </a:extLst>
          </p:cNvPr>
          <p:cNvSpPr>
            <a:spLocks noGrp="1"/>
          </p:cNvSpPr>
          <p:nvPr>
            <p:ph type="body" idx="1"/>
          </p:nvPr>
        </p:nvSpPr>
        <p:spPr>
          <a:xfrm>
            <a:off x="457200" y="1025943"/>
            <a:ext cx="8229600" cy="5734973"/>
          </a:xfrm>
        </p:spPr>
        <p:txBody>
          <a:bodyPr>
            <a:normAutofit fontScale="62500" lnSpcReduction="20000"/>
          </a:bodyPr>
          <a:lstStyle/>
          <a:p>
            <a:pPr>
              <a:lnSpc>
                <a:spcPct val="120000"/>
              </a:lnSpc>
            </a:pPr>
            <a:r>
              <a:rPr lang="en-US" dirty="0"/>
              <a:t>Prospective studies of middle-aged people and physical exercise on thinking and memory in later life show regular exercise can significantly reduce the risk of developing dementia </a:t>
            </a:r>
            <a:r>
              <a:rPr lang="en-US" b="1" dirty="0">
                <a:solidFill>
                  <a:srgbClr val="FF0000"/>
                </a:solidFill>
              </a:rPr>
              <a:t>by about 30 %. </a:t>
            </a:r>
            <a:r>
              <a:rPr lang="en-US" u="sng" dirty="0"/>
              <a:t>For Alzheimer's disease specifically, the risk was reduced by </a:t>
            </a:r>
            <a:r>
              <a:rPr lang="en-US" b="1" u="sng" dirty="0">
                <a:solidFill>
                  <a:srgbClr val="FF0000"/>
                </a:solidFill>
              </a:rPr>
              <a:t>45 %.</a:t>
            </a:r>
          </a:p>
          <a:p>
            <a:pPr>
              <a:lnSpc>
                <a:spcPct val="120000"/>
              </a:lnSpc>
            </a:pPr>
            <a:endParaRPr lang="en-US" dirty="0"/>
          </a:p>
          <a:p>
            <a:pPr>
              <a:lnSpc>
                <a:spcPct val="120000"/>
              </a:lnSpc>
            </a:pPr>
            <a:r>
              <a:rPr lang="en-US" dirty="0"/>
              <a:t>Large studies show 5 behaviors regular exercise, not smoking, moderate alcohol intake, healthy body weight, healthy diet, and  exercise had the greatest effect in terms of reducing dementia risk. Overall, </a:t>
            </a:r>
            <a:r>
              <a:rPr lang="en-US" u="sng" dirty="0"/>
              <a:t>people who followed 4 or 5 of the above behaviors were up to </a:t>
            </a:r>
            <a:r>
              <a:rPr lang="en-US" b="1" u="sng" dirty="0">
                <a:solidFill>
                  <a:srgbClr val="FF0000"/>
                </a:solidFill>
              </a:rPr>
              <a:t>60 % less likely to develop dementia</a:t>
            </a:r>
            <a:r>
              <a:rPr lang="en-US" dirty="0"/>
              <a:t>.</a:t>
            </a:r>
          </a:p>
          <a:p>
            <a:pPr>
              <a:lnSpc>
                <a:spcPct val="120000"/>
              </a:lnSpc>
            </a:pPr>
            <a:endParaRPr lang="en-US" dirty="0"/>
          </a:p>
          <a:p>
            <a:pPr>
              <a:lnSpc>
                <a:spcPct val="120000"/>
              </a:lnSpc>
            </a:pPr>
            <a:r>
              <a:rPr lang="en-US" dirty="0"/>
              <a:t>In the short term, aerobic exercise can also improve the performance of healthy adults on thinking tests. </a:t>
            </a:r>
            <a:r>
              <a:rPr lang="en-US" u="sng" dirty="0"/>
              <a:t>A month or more of regular aerobic exercise resulted in improvements in memory, attention and processing speed when compared with regular non-aerobic exercise such as stretching and toning.</a:t>
            </a:r>
          </a:p>
        </p:txBody>
      </p:sp>
    </p:spTree>
    <p:extLst>
      <p:ext uri="{BB962C8B-B14F-4D97-AF65-F5344CB8AC3E}">
        <p14:creationId xmlns:p14="http://schemas.microsoft.com/office/powerpoint/2010/main" val="3855545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C4CED-74AB-DE94-08A3-CD0732641118}"/>
              </a:ext>
            </a:extLst>
          </p:cNvPr>
          <p:cNvSpPr>
            <a:spLocks noGrp="1"/>
          </p:cNvSpPr>
          <p:nvPr>
            <p:ph type="title"/>
          </p:nvPr>
        </p:nvSpPr>
        <p:spPr>
          <a:xfrm>
            <a:off x="457200" y="105962"/>
            <a:ext cx="8229600" cy="799560"/>
          </a:xfrm>
        </p:spPr>
        <p:txBody>
          <a:bodyPr>
            <a:noAutofit/>
          </a:bodyPr>
          <a:lstStyle/>
          <a:p>
            <a:r>
              <a:rPr lang="en-US" sz="3200" b="1" dirty="0"/>
              <a:t>Modify Lifestyle to Reduce Both CVD and AD</a:t>
            </a:r>
          </a:p>
        </p:txBody>
      </p:sp>
      <p:sp>
        <p:nvSpPr>
          <p:cNvPr id="3" name="Text Placeholder 2">
            <a:extLst>
              <a:ext uri="{FF2B5EF4-FFF2-40B4-BE49-F238E27FC236}">
                <a16:creationId xmlns:a16="http://schemas.microsoft.com/office/drawing/2014/main" id="{99671CAF-EF84-3B58-8D13-D5EA6B39017C}"/>
              </a:ext>
            </a:extLst>
          </p:cNvPr>
          <p:cNvSpPr>
            <a:spLocks noGrp="1"/>
          </p:cNvSpPr>
          <p:nvPr>
            <p:ph type="body" idx="1"/>
          </p:nvPr>
        </p:nvSpPr>
        <p:spPr>
          <a:xfrm>
            <a:off x="457200" y="821755"/>
            <a:ext cx="8229600" cy="5930283"/>
          </a:xfrm>
        </p:spPr>
        <p:txBody>
          <a:bodyPr>
            <a:normAutofit fontScale="55000" lnSpcReduction="20000"/>
          </a:bodyPr>
          <a:lstStyle/>
          <a:p>
            <a:pPr marL="114300" indent="0">
              <a:lnSpc>
                <a:spcPct val="120000"/>
              </a:lnSpc>
              <a:buNone/>
            </a:pPr>
            <a:r>
              <a:rPr lang="en-US" b="1" dirty="0"/>
              <a:t>Reducing your risk of cardiovascular disease has been linked with a DECREASED risk of Alzheimer's disease and vascular dementia.</a:t>
            </a:r>
          </a:p>
          <a:p>
            <a:pPr marL="114300" indent="0">
              <a:lnSpc>
                <a:spcPct val="120000"/>
              </a:lnSpc>
              <a:buNone/>
            </a:pPr>
            <a:r>
              <a:rPr lang="en-US" dirty="0"/>
              <a:t>These include: </a:t>
            </a:r>
          </a:p>
          <a:p>
            <a:pPr>
              <a:lnSpc>
                <a:spcPct val="120000"/>
              </a:lnSpc>
            </a:pPr>
            <a:r>
              <a:rPr lang="en-US" dirty="0"/>
              <a:t>stopping smoking</a:t>
            </a:r>
          </a:p>
          <a:p>
            <a:pPr>
              <a:lnSpc>
                <a:spcPct val="120000"/>
              </a:lnSpc>
            </a:pPr>
            <a:r>
              <a:rPr lang="en-US" dirty="0"/>
              <a:t>keeping alcohol to a minimum</a:t>
            </a:r>
          </a:p>
          <a:p>
            <a:pPr>
              <a:lnSpc>
                <a:spcPct val="120000"/>
              </a:lnSpc>
            </a:pPr>
            <a:r>
              <a:rPr lang="en-US" dirty="0"/>
              <a:t>eating a healthy, balanced diet, including at least 5 portions of fruit and vegetables every day</a:t>
            </a:r>
          </a:p>
          <a:p>
            <a:pPr>
              <a:lnSpc>
                <a:spcPct val="120000"/>
              </a:lnSpc>
            </a:pPr>
            <a:r>
              <a:rPr lang="en-US" dirty="0"/>
              <a:t>exercising for at least 150 minutes every week by doing moderate-intensity aerobic activity (such as cycling or fast walking), or as much as you're able to</a:t>
            </a:r>
          </a:p>
          <a:p>
            <a:pPr>
              <a:lnSpc>
                <a:spcPct val="120000"/>
              </a:lnSpc>
            </a:pPr>
            <a:r>
              <a:rPr lang="en-US" dirty="0"/>
              <a:t>making sure your blood pressure is checked and controlled through regular health tests</a:t>
            </a:r>
          </a:p>
          <a:p>
            <a:pPr>
              <a:lnSpc>
                <a:spcPct val="120000"/>
              </a:lnSpc>
            </a:pPr>
            <a:r>
              <a:rPr lang="en-US" dirty="0"/>
              <a:t>if you have diabetes, make sure you keep to the diet and take your medicine</a:t>
            </a:r>
          </a:p>
          <a:p>
            <a:pPr marL="114300" indent="0">
              <a:lnSpc>
                <a:spcPct val="120000"/>
              </a:lnSpc>
              <a:buNone/>
            </a:pPr>
            <a:r>
              <a:rPr lang="en-US" b="1" dirty="0"/>
              <a:t>Other reversable risk factors for Dementia</a:t>
            </a:r>
          </a:p>
          <a:p>
            <a:pPr>
              <a:lnSpc>
                <a:spcPct val="120000"/>
              </a:lnSpc>
            </a:pPr>
            <a:r>
              <a:rPr lang="en-US" dirty="0"/>
              <a:t>These include:</a:t>
            </a:r>
          </a:p>
          <a:p>
            <a:pPr>
              <a:lnSpc>
                <a:spcPct val="120000"/>
              </a:lnSpc>
            </a:pPr>
            <a:r>
              <a:rPr lang="en-US" dirty="0"/>
              <a:t>Treat hearing loss</a:t>
            </a:r>
          </a:p>
          <a:p>
            <a:pPr>
              <a:lnSpc>
                <a:spcPct val="120000"/>
              </a:lnSpc>
            </a:pPr>
            <a:r>
              <a:rPr lang="en-US" dirty="0"/>
              <a:t>untreated depression </a:t>
            </a:r>
          </a:p>
          <a:p>
            <a:pPr>
              <a:lnSpc>
                <a:spcPct val="120000"/>
              </a:lnSpc>
            </a:pPr>
            <a:r>
              <a:rPr lang="en-US" dirty="0"/>
              <a:t>loneliness or social isolation</a:t>
            </a:r>
          </a:p>
          <a:p>
            <a:pPr>
              <a:lnSpc>
                <a:spcPct val="120000"/>
              </a:lnSpc>
            </a:pPr>
            <a:r>
              <a:rPr lang="en-US" dirty="0"/>
              <a:t>a sedentary lifestyle</a:t>
            </a:r>
          </a:p>
        </p:txBody>
      </p:sp>
    </p:spTree>
    <p:extLst>
      <p:ext uri="{BB962C8B-B14F-4D97-AF65-F5344CB8AC3E}">
        <p14:creationId xmlns:p14="http://schemas.microsoft.com/office/powerpoint/2010/main" val="1236597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C4CED-74AB-DE94-08A3-CD0732641118}"/>
              </a:ext>
            </a:extLst>
          </p:cNvPr>
          <p:cNvSpPr>
            <a:spLocks noGrp="1"/>
          </p:cNvSpPr>
          <p:nvPr>
            <p:ph type="title"/>
          </p:nvPr>
        </p:nvSpPr>
        <p:spPr/>
        <p:txBody>
          <a:bodyPr>
            <a:normAutofit fontScale="90000"/>
          </a:bodyPr>
          <a:lstStyle/>
          <a:p>
            <a:r>
              <a:rPr lang="en-US" dirty="0"/>
              <a:t>Modify Lifestyle to Reduce Both CVD and AD</a:t>
            </a:r>
          </a:p>
        </p:txBody>
      </p:sp>
      <p:sp>
        <p:nvSpPr>
          <p:cNvPr id="3" name="Text Placeholder 2">
            <a:extLst>
              <a:ext uri="{FF2B5EF4-FFF2-40B4-BE49-F238E27FC236}">
                <a16:creationId xmlns:a16="http://schemas.microsoft.com/office/drawing/2014/main" id="{99671CAF-EF84-3B58-8D13-D5EA6B39017C}"/>
              </a:ext>
            </a:extLst>
          </p:cNvPr>
          <p:cNvSpPr>
            <a:spLocks noGrp="1"/>
          </p:cNvSpPr>
          <p:nvPr>
            <p:ph type="body" idx="1"/>
          </p:nvPr>
        </p:nvSpPr>
        <p:spPr>
          <a:xfrm>
            <a:off x="457200" y="1491450"/>
            <a:ext cx="8229600" cy="5366550"/>
          </a:xfrm>
        </p:spPr>
        <p:txBody>
          <a:bodyPr>
            <a:normAutofit fontScale="92500" lnSpcReduction="20000"/>
          </a:bodyPr>
          <a:lstStyle/>
          <a:p>
            <a:pPr marL="114300" indent="0">
              <a:lnSpc>
                <a:spcPct val="120000"/>
              </a:lnSpc>
              <a:buNone/>
            </a:pPr>
            <a:r>
              <a:rPr lang="en-US" b="1" dirty="0"/>
              <a:t>Things to Start:</a:t>
            </a:r>
          </a:p>
          <a:p>
            <a:pPr>
              <a:lnSpc>
                <a:spcPct val="120000"/>
              </a:lnSpc>
            </a:pPr>
            <a:r>
              <a:rPr lang="en-US" dirty="0"/>
              <a:t>Staying mentally and socially active</a:t>
            </a:r>
          </a:p>
          <a:p>
            <a:pPr>
              <a:lnSpc>
                <a:spcPct val="120000"/>
              </a:lnSpc>
            </a:pPr>
            <a:r>
              <a:rPr lang="en-US" dirty="0"/>
              <a:t>learning foreign languages</a:t>
            </a:r>
          </a:p>
          <a:p>
            <a:pPr>
              <a:lnSpc>
                <a:spcPct val="120000"/>
              </a:lnSpc>
            </a:pPr>
            <a:r>
              <a:rPr lang="en-US" dirty="0"/>
              <a:t>playing musical instruments</a:t>
            </a:r>
          </a:p>
          <a:p>
            <a:pPr>
              <a:lnSpc>
                <a:spcPct val="120000"/>
              </a:lnSpc>
            </a:pPr>
            <a:r>
              <a:rPr lang="en-US" dirty="0"/>
              <a:t>volunteering in your local community</a:t>
            </a:r>
          </a:p>
          <a:p>
            <a:pPr>
              <a:lnSpc>
                <a:spcPct val="120000"/>
              </a:lnSpc>
            </a:pPr>
            <a:r>
              <a:rPr lang="en-US" dirty="0"/>
              <a:t>taking part in group sports, such as bowling</a:t>
            </a:r>
          </a:p>
          <a:p>
            <a:pPr>
              <a:lnSpc>
                <a:spcPct val="120000"/>
              </a:lnSpc>
            </a:pPr>
            <a:r>
              <a:rPr lang="en-US" dirty="0"/>
              <a:t>trying new activities or hobbies</a:t>
            </a:r>
          </a:p>
          <a:p>
            <a:pPr>
              <a:lnSpc>
                <a:spcPct val="120000"/>
              </a:lnSpc>
            </a:pPr>
            <a:r>
              <a:rPr lang="en-US" dirty="0"/>
              <a:t>maintaining an active social life</a:t>
            </a:r>
          </a:p>
          <a:p>
            <a:pPr>
              <a:lnSpc>
                <a:spcPct val="120000"/>
              </a:lnSpc>
            </a:pPr>
            <a:r>
              <a:rPr lang="en-US" dirty="0"/>
              <a:t>"brain training" computer games have been shown to improve cognition</a:t>
            </a:r>
          </a:p>
        </p:txBody>
      </p:sp>
    </p:spTree>
    <p:extLst>
      <p:ext uri="{BB962C8B-B14F-4D97-AF65-F5344CB8AC3E}">
        <p14:creationId xmlns:p14="http://schemas.microsoft.com/office/powerpoint/2010/main" val="3739678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CB179F-DAD7-4C13-BA21-852339853D1F}"/>
              </a:ext>
            </a:extLst>
          </p:cNvPr>
          <p:cNvSpPr>
            <a:spLocks noGrp="1"/>
          </p:cNvSpPr>
          <p:nvPr>
            <p:ph type="title"/>
          </p:nvPr>
        </p:nvSpPr>
        <p:spPr>
          <a:xfrm>
            <a:off x="326907" y="62144"/>
            <a:ext cx="8657964" cy="892748"/>
          </a:xfrm>
        </p:spPr>
        <p:txBody>
          <a:bodyPr>
            <a:normAutofit/>
          </a:bodyPr>
          <a:lstStyle/>
          <a:p>
            <a:r>
              <a:rPr lang="en-US" b="1" dirty="0">
                <a:solidFill>
                  <a:srgbClr val="FF0000"/>
                </a:solidFill>
                <a:latin typeface="+mn-lt"/>
              </a:rPr>
              <a:t>SHIELD</a:t>
            </a:r>
            <a:endParaRPr lang="en-US" b="1" dirty="0">
              <a:latin typeface="+mn-lt"/>
            </a:endParaRPr>
          </a:p>
        </p:txBody>
      </p:sp>
      <p:sp>
        <p:nvSpPr>
          <p:cNvPr id="5" name="Content Placeholder 4">
            <a:extLst>
              <a:ext uri="{FF2B5EF4-FFF2-40B4-BE49-F238E27FC236}">
                <a16:creationId xmlns:a16="http://schemas.microsoft.com/office/drawing/2014/main" id="{BFEEC67B-1550-4E34-8A3A-6F64FF34174C}"/>
              </a:ext>
            </a:extLst>
          </p:cNvPr>
          <p:cNvSpPr>
            <a:spLocks noGrp="1"/>
          </p:cNvSpPr>
          <p:nvPr>
            <p:ph idx="1"/>
          </p:nvPr>
        </p:nvSpPr>
        <p:spPr>
          <a:xfrm>
            <a:off x="486036" y="1043230"/>
            <a:ext cx="4169853" cy="4351338"/>
          </a:xfrm>
        </p:spPr>
        <p:txBody>
          <a:bodyPr/>
          <a:lstStyle/>
          <a:p>
            <a:r>
              <a:rPr lang="en-US" sz="3200" dirty="0">
                <a:solidFill>
                  <a:srgbClr val="FF0000"/>
                </a:solidFill>
              </a:rPr>
              <a:t>S</a:t>
            </a:r>
            <a:r>
              <a:rPr lang="en-US" sz="3200" dirty="0"/>
              <a:t>leep</a:t>
            </a:r>
          </a:p>
          <a:p>
            <a:r>
              <a:rPr lang="en-US" sz="3200" dirty="0">
                <a:solidFill>
                  <a:srgbClr val="FF0000"/>
                </a:solidFill>
              </a:rPr>
              <a:t>H</a:t>
            </a:r>
            <a:r>
              <a:rPr lang="en-US" sz="3200" dirty="0"/>
              <a:t>andling Stress</a:t>
            </a:r>
          </a:p>
          <a:p>
            <a:r>
              <a:rPr lang="en-US" sz="3200" dirty="0">
                <a:solidFill>
                  <a:srgbClr val="FF0000"/>
                </a:solidFill>
              </a:rPr>
              <a:t>I</a:t>
            </a:r>
            <a:r>
              <a:rPr lang="en-US" sz="3200" dirty="0"/>
              <a:t>nteract with others</a:t>
            </a:r>
          </a:p>
          <a:p>
            <a:r>
              <a:rPr lang="en-US" sz="3200" dirty="0">
                <a:solidFill>
                  <a:srgbClr val="FF0000"/>
                </a:solidFill>
              </a:rPr>
              <a:t>L</a:t>
            </a:r>
            <a:r>
              <a:rPr lang="en-US" sz="3200" dirty="0"/>
              <a:t>earn new things</a:t>
            </a:r>
          </a:p>
          <a:p>
            <a:r>
              <a:rPr lang="en-US" sz="3200" dirty="0">
                <a:solidFill>
                  <a:srgbClr val="FF0000"/>
                </a:solidFill>
              </a:rPr>
              <a:t>E</a:t>
            </a:r>
            <a:r>
              <a:rPr lang="en-US" sz="3200" dirty="0"/>
              <a:t>xercise– BDNF</a:t>
            </a:r>
          </a:p>
          <a:p>
            <a:r>
              <a:rPr lang="en-US" sz="3200" dirty="0">
                <a:solidFill>
                  <a:srgbClr val="FF0000"/>
                </a:solidFill>
              </a:rPr>
              <a:t>D</a:t>
            </a:r>
            <a:r>
              <a:rPr lang="en-US" sz="3200" dirty="0"/>
              <a:t>iet—Mediterranean plant based</a:t>
            </a:r>
          </a:p>
          <a:p>
            <a:endParaRPr lang="en-US" dirty="0"/>
          </a:p>
        </p:txBody>
      </p:sp>
      <p:sp>
        <p:nvSpPr>
          <p:cNvPr id="7" name="TextBox 6">
            <a:extLst>
              <a:ext uri="{FF2B5EF4-FFF2-40B4-BE49-F238E27FC236}">
                <a16:creationId xmlns:a16="http://schemas.microsoft.com/office/drawing/2014/main" id="{A4318E64-B791-4C7D-8751-9DDE13F5F6DE}"/>
              </a:ext>
            </a:extLst>
          </p:cNvPr>
          <p:cNvSpPr txBox="1"/>
          <p:nvPr/>
        </p:nvSpPr>
        <p:spPr>
          <a:xfrm>
            <a:off x="4850932" y="4376383"/>
            <a:ext cx="3807032" cy="1200329"/>
          </a:xfrm>
          <a:prstGeom prst="rect">
            <a:avLst/>
          </a:prstGeom>
          <a:ln w="28575"/>
        </p:spPr>
        <p:style>
          <a:lnRef idx="2">
            <a:schemeClr val="dk1"/>
          </a:lnRef>
          <a:fillRef idx="1">
            <a:schemeClr val="lt1"/>
          </a:fillRef>
          <a:effectRef idx="0">
            <a:schemeClr val="dk1"/>
          </a:effectRef>
          <a:fontRef idx="minor">
            <a:schemeClr val="dk1"/>
          </a:fontRef>
        </p:style>
        <p:txBody>
          <a:bodyPr wrap="square">
            <a:spAutoFit/>
          </a:bodyPr>
          <a:lstStyle/>
          <a:p>
            <a:pPr algn="ctr"/>
            <a:r>
              <a:rPr lang="en-US" dirty="0"/>
              <a:t>Recommended by </a:t>
            </a:r>
            <a:r>
              <a:rPr lang="en-US" b="1" dirty="0"/>
              <a:t>Dr. Rudolph </a:t>
            </a:r>
            <a:r>
              <a:rPr lang="en-US" b="1" dirty="0" err="1"/>
              <a:t>Tanzi</a:t>
            </a:r>
            <a:r>
              <a:rPr lang="en-US" dirty="0"/>
              <a:t>, professor of neurology at Harvard Medical School and the director of the Alzheimer’s Genome Project™</a:t>
            </a:r>
          </a:p>
        </p:txBody>
      </p:sp>
      <p:pic>
        <p:nvPicPr>
          <p:cNvPr id="9" name="Picture 8">
            <a:extLst>
              <a:ext uri="{FF2B5EF4-FFF2-40B4-BE49-F238E27FC236}">
                <a16:creationId xmlns:a16="http://schemas.microsoft.com/office/drawing/2014/main" id="{E02F9C64-977D-42D0-B228-96C7B21FF7A5}"/>
              </a:ext>
            </a:extLst>
          </p:cNvPr>
          <p:cNvPicPr>
            <a:picLocks noChangeAspect="1"/>
          </p:cNvPicPr>
          <p:nvPr/>
        </p:nvPicPr>
        <p:blipFill>
          <a:blip r:embed="rId2"/>
          <a:stretch>
            <a:fillRect/>
          </a:stretch>
        </p:blipFill>
        <p:spPr>
          <a:xfrm>
            <a:off x="4850932" y="1043230"/>
            <a:ext cx="3838531" cy="3156478"/>
          </a:xfrm>
          <a:prstGeom prst="rect">
            <a:avLst/>
          </a:prstGeom>
        </p:spPr>
      </p:pic>
      <p:sp>
        <p:nvSpPr>
          <p:cNvPr id="11" name="TextBox 10">
            <a:extLst>
              <a:ext uri="{FF2B5EF4-FFF2-40B4-BE49-F238E27FC236}">
                <a16:creationId xmlns:a16="http://schemas.microsoft.com/office/drawing/2014/main" id="{828C1515-E460-422B-A17F-548C9AB8B978}"/>
              </a:ext>
            </a:extLst>
          </p:cNvPr>
          <p:cNvSpPr txBox="1"/>
          <p:nvPr/>
        </p:nvSpPr>
        <p:spPr>
          <a:xfrm>
            <a:off x="1093191" y="5908384"/>
            <a:ext cx="7908195" cy="338554"/>
          </a:xfrm>
          <a:prstGeom prst="rect">
            <a:avLst/>
          </a:prstGeom>
          <a:noFill/>
        </p:spPr>
        <p:txBody>
          <a:bodyPr wrap="square">
            <a:spAutoFit/>
          </a:bodyPr>
          <a:lstStyle/>
          <a:p>
            <a:r>
              <a:rPr lang="en-US" sz="1600" dirty="0"/>
              <a:t>https://www.aging.senate.gov/imo/media/doc/SCA_Tanzi_09_25_19.pdf</a:t>
            </a:r>
          </a:p>
        </p:txBody>
      </p:sp>
    </p:spTree>
    <p:extLst>
      <p:ext uri="{BB962C8B-B14F-4D97-AF65-F5344CB8AC3E}">
        <p14:creationId xmlns:p14="http://schemas.microsoft.com/office/powerpoint/2010/main" val="3753164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FEFE0-8BCF-3394-6A52-C7EF07A95E2E}"/>
              </a:ext>
            </a:extLst>
          </p:cNvPr>
          <p:cNvSpPr>
            <a:spLocks noGrp="1"/>
          </p:cNvSpPr>
          <p:nvPr>
            <p:ph type="title"/>
          </p:nvPr>
        </p:nvSpPr>
        <p:spPr/>
        <p:txBody>
          <a:bodyPr>
            <a:normAutofit fontScale="90000"/>
          </a:bodyPr>
          <a:lstStyle/>
          <a:p>
            <a:r>
              <a:rPr lang="en-US" dirty="0"/>
              <a:t>Preview Alzheimer’s Disease Part III</a:t>
            </a:r>
          </a:p>
        </p:txBody>
      </p:sp>
      <p:sp>
        <p:nvSpPr>
          <p:cNvPr id="3" name="Text Placeholder 2">
            <a:extLst>
              <a:ext uri="{FF2B5EF4-FFF2-40B4-BE49-F238E27FC236}">
                <a16:creationId xmlns:a16="http://schemas.microsoft.com/office/drawing/2014/main" id="{8E41FBE0-4038-FAD3-0896-17B7C0A99EDB}"/>
              </a:ext>
            </a:extLst>
          </p:cNvPr>
          <p:cNvSpPr>
            <a:spLocks noGrp="1"/>
          </p:cNvSpPr>
          <p:nvPr>
            <p:ph type="body" idx="1"/>
          </p:nvPr>
        </p:nvSpPr>
        <p:spPr/>
        <p:txBody>
          <a:bodyPr/>
          <a:lstStyle/>
          <a:p>
            <a:r>
              <a:rPr lang="en-US" dirty="0"/>
              <a:t>How Lifestyle, Diet, and Exercise can Prevent or Slow Alzheimer’s Disease</a:t>
            </a:r>
          </a:p>
          <a:p>
            <a:r>
              <a:rPr lang="en-US" dirty="0"/>
              <a:t>The Science of Epigenetics </a:t>
            </a:r>
          </a:p>
          <a:p>
            <a:r>
              <a:rPr lang="en-US" dirty="0"/>
              <a:t>Possible Benefits of Nutritional Supplements and AD</a:t>
            </a:r>
          </a:p>
          <a:p>
            <a:r>
              <a:rPr lang="en-US" dirty="0"/>
              <a:t>Increased Risk of AD associated with Specific Conditions, like Head injury.</a:t>
            </a:r>
          </a:p>
        </p:txBody>
      </p:sp>
    </p:spTree>
    <p:extLst>
      <p:ext uri="{BB962C8B-B14F-4D97-AF65-F5344CB8AC3E}">
        <p14:creationId xmlns:p14="http://schemas.microsoft.com/office/powerpoint/2010/main" val="3845520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0D707-B625-513F-2B8C-5B3C64B9E6C9}"/>
              </a:ext>
            </a:extLst>
          </p:cNvPr>
          <p:cNvSpPr>
            <a:spLocks noGrp="1"/>
          </p:cNvSpPr>
          <p:nvPr>
            <p:ph type="title"/>
          </p:nvPr>
        </p:nvSpPr>
        <p:spPr/>
        <p:txBody>
          <a:bodyPr/>
          <a:lstStyle/>
          <a:p>
            <a:r>
              <a:rPr lang="en-US" b="1" cap="all" dirty="0">
                <a:solidFill>
                  <a:srgbClr val="999999"/>
                </a:solidFill>
                <a:latin typeface="montserrat" panose="00000500000000000000" pitchFamily="2" charset="0"/>
              </a:rPr>
              <a:t>DISCLAIMER</a:t>
            </a:r>
            <a:endParaRPr lang="en-US" dirty="0"/>
          </a:p>
        </p:txBody>
      </p:sp>
      <p:sp>
        <p:nvSpPr>
          <p:cNvPr id="5" name="TextBox 4">
            <a:extLst>
              <a:ext uri="{FF2B5EF4-FFF2-40B4-BE49-F238E27FC236}">
                <a16:creationId xmlns:a16="http://schemas.microsoft.com/office/drawing/2014/main" id="{45E59568-21C8-6491-E6F3-0AEFEE82AB0F}"/>
              </a:ext>
            </a:extLst>
          </p:cNvPr>
          <p:cNvSpPr txBox="1"/>
          <p:nvPr/>
        </p:nvSpPr>
        <p:spPr>
          <a:xfrm>
            <a:off x="628650" y="1749412"/>
            <a:ext cx="7818539" cy="4401205"/>
          </a:xfrm>
          <a:prstGeom prst="rect">
            <a:avLst/>
          </a:prstGeom>
          <a:noFill/>
        </p:spPr>
        <p:txBody>
          <a:bodyPr wrap="square">
            <a:spAutoFit/>
          </a:bodyPr>
          <a:lstStyle/>
          <a:p>
            <a:pPr fontAlgn="base"/>
            <a:r>
              <a:rPr lang="en-US" sz="2000" dirty="0">
                <a:effectLst/>
              </a:rPr>
              <a:t>Every effort has been made by the author(s) to provide accurate, up-to-date information. However, the medical knowledge base is dynamic and errors can occur. By using the information contained herein, the reader willingly assumes all risks in connection with such use. Neither the author nor UPMC, St Barnabas Health System </a:t>
            </a:r>
            <a:r>
              <a:rPr lang="en-US" sz="2000" dirty="0"/>
              <a:t>nor any other organization that is affiliated with the authors, </a:t>
            </a:r>
            <a:r>
              <a:rPr lang="en-US" sz="2000" dirty="0">
                <a:effectLst/>
              </a:rPr>
              <a:t>shall be held responsible for errors, omissions in information herein nor liable for any special, consequential, or exemplary damages resulting, in whole or in part, from any viewer(s)’ use of or reliance upon, this material.</a:t>
            </a:r>
          </a:p>
          <a:p>
            <a:pPr fontAlgn="base"/>
            <a:r>
              <a:rPr lang="en-US" sz="2000" b="1" dirty="0">
                <a:effectLst/>
              </a:rPr>
              <a:t>CLINICAL DISCLAIMER:</a:t>
            </a:r>
            <a:br>
              <a:rPr lang="en-US" sz="2000" dirty="0">
                <a:effectLst/>
              </a:rPr>
            </a:br>
            <a:r>
              <a:rPr lang="en-US" sz="2000" dirty="0">
                <a:effectLst/>
              </a:rPr>
              <a:t>Clinical information is provided for educational purposes and not as a medical or professional service. Person(s) who are not medical professionals should have clinical information reviewed and interpreted or applied only by the appropriate health professional(s).</a:t>
            </a:r>
          </a:p>
        </p:txBody>
      </p:sp>
    </p:spTree>
    <p:extLst>
      <p:ext uri="{BB962C8B-B14F-4D97-AF65-F5344CB8AC3E}">
        <p14:creationId xmlns:p14="http://schemas.microsoft.com/office/powerpoint/2010/main" val="2847242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A77D-6A59-BE9F-9042-64652D3A2D1A}"/>
              </a:ext>
            </a:extLst>
          </p:cNvPr>
          <p:cNvSpPr>
            <a:spLocks noGrp="1"/>
          </p:cNvSpPr>
          <p:nvPr>
            <p:ph type="title"/>
          </p:nvPr>
        </p:nvSpPr>
        <p:spPr>
          <a:xfrm>
            <a:off x="410591" y="114840"/>
            <a:ext cx="8229600" cy="1143000"/>
          </a:xfrm>
        </p:spPr>
        <p:txBody>
          <a:bodyPr/>
          <a:lstStyle/>
          <a:p>
            <a:r>
              <a:rPr lang="en-US" dirty="0"/>
              <a:t>AD Part I Review</a:t>
            </a:r>
          </a:p>
        </p:txBody>
      </p:sp>
      <p:sp>
        <p:nvSpPr>
          <p:cNvPr id="3" name="Text Placeholder 2">
            <a:extLst>
              <a:ext uri="{FF2B5EF4-FFF2-40B4-BE49-F238E27FC236}">
                <a16:creationId xmlns:a16="http://schemas.microsoft.com/office/drawing/2014/main" id="{6E8758CC-11A5-0586-41E7-2317B6C68057}"/>
              </a:ext>
            </a:extLst>
          </p:cNvPr>
          <p:cNvSpPr>
            <a:spLocks noGrp="1"/>
          </p:cNvSpPr>
          <p:nvPr>
            <p:ph type="body" idx="1"/>
          </p:nvPr>
        </p:nvSpPr>
        <p:spPr>
          <a:xfrm>
            <a:off x="297401" y="1325561"/>
            <a:ext cx="8455981" cy="5257801"/>
          </a:xfrm>
        </p:spPr>
        <p:txBody>
          <a:bodyPr>
            <a:normAutofit fontScale="62500" lnSpcReduction="20000"/>
          </a:bodyPr>
          <a:lstStyle/>
          <a:p>
            <a:pPr>
              <a:lnSpc>
                <a:spcPct val="120000"/>
              </a:lnSpc>
            </a:pPr>
            <a:r>
              <a:rPr lang="en-US" dirty="0"/>
              <a:t>AD is a devastating disease that afflicts </a:t>
            </a:r>
            <a:r>
              <a:rPr lang="en-US" dirty="0">
                <a:solidFill>
                  <a:srgbClr val="FF0000"/>
                </a:solidFill>
              </a:rPr>
              <a:t>over 6 million older Americans </a:t>
            </a:r>
            <a:r>
              <a:rPr lang="en-US" dirty="0"/>
              <a:t>generally over the age of 65.   </a:t>
            </a:r>
          </a:p>
          <a:p>
            <a:pPr>
              <a:lnSpc>
                <a:spcPct val="120000"/>
              </a:lnSpc>
            </a:pPr>
            <a:r>
              <a:rPr lang="en-US" dirty="0"/>
              <a:t>It is </a:t>
            </a:r>
            <a:r>
              <a:rPr lang="en-US" dirty="0">
                <a:solidFill>
                  <a:srgbClr val="FF0000"/>
                </a:solidFill>
              </a:rPr>
              <a:t>rapidly increasing </a:t>
            </a:r>
            <a:r>
              <a:rPr lang="en-US" dirty="0"/>
              <a:t>due to our aging population.  </a:t>
            </a:r>
          </a:p>
          <a:p>
            <a:pPr>
              <a:lnSpc>
                <a:spcPct val="120000"/>
              </a:lnSpc>
            </a:pPr>
            <a:r>
              <a:rPr lang="en-US" dirty="0"/>
              <a:t>AD is </a:t>
            </a:r>
            <a:r>
              <a:rPr lang="en-US" dirty="0">
                <a:solidFill>
                  <a:srgbClr val="FF0000"/>
                </a:solidFill>
              </a:rPr>
              <a:t>not a normal process of aging</a:t>
            </a:r>
            <a:r>
              <a:rPr lang="en-US" dirty="0"/>
              <a:t>.  </a:t>
            </a:r>
          </a:p>
          <a:p>
            <a:pPr>
              <a:lnSpc>
                <a:spcPct val="120000"/>
              </a:lnSpc>
            </a:pPr>
            <a:r>
              <a:rPr lang="en-US" dirty="0"/>
              <a:t>There are </a:t>
            </a:r>
            <a:r>
              <a:rPr lang="en-US" dirty="0">
                <a:solidFill>
                  <a:srgbClr val="FF0000"/>
                </a:solidFill>
              </a:rPr>
              <a:t>some of the genes linked to Alzheimer’s that increase risk </a:t>
            </a:r>
            <a:r>
              <a:rPr lang="en-US" dirty="0"/>
              <a:t>of developing it as we age. </a:t>
            </a:r>
          </a:p>
          <a:p>
            <a:pPr>
              <a:lnSpc>
                <a:spcPct val="120000"/>
              </a:lnSpc>
            </a:pPr>
            <a:r>
              <a:rPr lang="en-US" dirty="0"/>
              <a:t>The </a:t>
            </a:r>
            <a:r>
              <a:rPr lang="en-US" dirty="0">
                <a:solidFill>
                  <a:srgbClr val="FF0000"/>
                </a:solidFill>
              </a:rPr>
              <a:t>APOE gene </a:t>
            </a:r>
            <a:r>
              <a:rPr lang="en-US" dirty="0"/>
              <a:t>and its several forms can be tested for.  </a:t>
            </a:r>
            <a:r>
              <a:rPr lang="en-US" dirty="0">
                <a:solidFill>
                  <a:srgbClr val="FF0000"/>
                </a:solidFill>
              </a:rPr>
              <a:t>APOE are linked to both a lower and higher risk </a:t>
            </a:r>
            <a:r>
              <a:rPr lang="en-US" dirty="0"/>
              <a:t>of developing AD after the age of 65. </a:t>
            </a:r>
          </a:p>
          <a:p>
            <a:pPr>
              <a:lnSpc>
                <a:spcPct val="120000"/>
              </a:lnSpc>
            </a:pPr>
            <a:r>
              <a:rPr lang="en-US" dirty="0"/>
              <a:t>There is also a </a:t>
            </a:r>
            <a:r>
              <a:rPr lang="en-US" dirty="0">
                <a:solidFill>
                  <a:srgbClr val="FF0000"/>
                </a:solidFill>
              </a:rPr>
              <a:t>familial gene linked to early onset dementia</a:t>
            </a:r>
            <a:r>
              <a:rPr lang="en-US" dirty="0"/>
              <a:t>. </a:t>
            </a:r>
          </a:p>
          <a:p>
            <a:pPr marL="114300" indent="0">
              <a:lnSpc>
                <a:spcPct val="120000"/>
              </a:lnSpc>
              <a:buNone/>
            </a:pPr>
            <a:endParaRPr lang="en-US" dirty="0"/>
          </a:p>
          <a:p>
            <a:pPr marL="114300" indent="0">
              <a:lnSpc>
                <a:spcPct val="120000"/>
              </a:lnSpc>
              <a:buNone/>
            </a:pPr>
            <a:r>
              <a:rPr lang="en-US" dirty="0"/>
              <a:t>There are numerous risk factors that appear to influence the development of AD.  These include: type and quantity of food, exercise, sleep, socializing stress levels, exposure to toxins and brain activity you do. Studies have shown that life changes can reduce your chance of developing Alzheimer’s by 35 percent. </a:t>
            </a:r>
          </a:p>
          <a:p>
            <a:pPr marL="114300" indent="0">
              <a:lnSpc>
                <a:spcPct val="120000"/>
              </a:lnSpc>
              <a:buNone/>
            </a:pPr>
            <a:endParaRPr lang="en-US" dirty="0"/>
          </a:p>
        </p:txBody>
      </p:sp>
    </p:spTree>
    <p:extLst>
      <p:ext uri="{BB962C8B-B14F-4D97-AF65-F5344CB8AC3E}">
        <p14:creationId xmlns:p14="http://schemas.microsoft.com/office/powerpoint/2010/main" val="1691793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A77D-6A59-BE9F-9042-64652D3A2D1A}"/>
              </a:ext>
            </a:extLst>
          </p:cNvPr>
          <p:cNvSpPr>
            <a:spLocks noGrp="1"/>
          </p:cNvSpPr>
          <p:nvPr>
            <p:ph type="title"/>
          </p:nvPr>
        </p:nvSpPr>
        <p:spPr>
          <a:xfrm>
            <a:off x="410591" y="114840"/>
            <a:ext cx="8229600" cy="1143000"/>
          </a:xfrm>
        </p:spPr>
        <p:txBody>
          <a:bodyPr/>
          <a:lstStyle/>
          <a:p>
            <a:r>
              <a:rPr lang="en-US" dirty="0"/>
              <a:t>AD Part II Risk Factors</a:t>
            </a:r>
          </a:p>
        </p:txBody>
      </p:sp>
      <p:sp>
        <p:nvSpPr>
          <p:cNvPr id="3" name="Text Placeholder 2">
            <a:extLst>
              <a:ext uri="{FF2B5EF4-FFF2-40B4-BE49-F238E27FC236}">
                <a16:creationId xmlns:a16="http://schemas.microsoft.com/office/drawing/2014/main" id="{6E8758CC-11A5-0586-41E7-2317B6C68057}"/>
              </a:ext>
            </a:extLst>
          </p:cNvPr>
          <p:cNvSpPr>
            <a:spLocks noGrp="1"/>
          </p:cNvSpPr>
          <p:nvPr>
            <p:ph type="body" idx="1"/>
          </p:nvPr>
        </p:nvSpPr>
        <p:spPr>
          <a:xfrm>
            <a:off x="297401" y="1325561"/>
            <a:ext cx="8455981" cy="5257801"/>
          </a:xfrm>
        </p:spPr>
        <p:txBody>
          <a:bodyPr>
            <a:normAutofit fontScale="77500" lnSpcReduction="20000"/>
          </a:bodyPr>
          <a:lstStyle/>
          <a:p>
            <a:pPr marL="114300" indent="0">
              <a:lnSpc>
                <a:spcPct val="120000"/>
              </a:lnSpc>
              <a:buNone/>
            </a:pPr>
            <a:r>
              <a:rPr lang="en-US" dirty="0"/>
              <a:t>There are numerous risk factors that appear to influence the development of AD.  </a:t>
            </a:r>
          </a:p>
          <a:p>
            <a:pPr marL="114300" indent="0">
              <a:lnSpc>
                <a:spcPct val="120000"/>
              </a:lnSpc>
              <a:buNone/>
            </a:pPr>
            <a:r>
              <a:rPr lang="en-US" b="1" dirty="0"/>
              <a:t>These include: </a:t>
            </a:r>
          </a:p>
          <a:p>
            <a:pPr>
              <a:lnSpc>
                <a:spcPct val="120000"/>
              </a:lnSpc>
            </a:pPr>
            <a:r>
              <a:rPr lang="en-US" dirty="0"/>
              <a:t>type and quantity of food</a:t>
            </a:r>
          </a:p>
          <a:p>
            <a:pPr>
              <a:lnSpc>
                <a:spcPct val="120000"/>
              </a:lnSpc>
            </a:pPr>
            <a:r>
              <a:rPr lang="en-US" dirty="0"/>
              <a:t>Exercise</a:t>
            </a:r>
          </a:p>
          <a:p>
            <a:pPr>
              <a:lnSpc>
                <a:spcPct val="120000"/>
              </a:lnSpc>
            </a:pPr>
            <a:r>
              <a:rPr lang="en-US" dirty="0"/>
              <a:t>Sleep</a:t>
            </a:r>
          </a:p>
          <a:p>
            <a:pPr>
              <a:lnSpc>
                <a:spcPct val="120000"/>
              </a:lnSpc>
            </a:pPr>
            <a:r>
              <a:rPr lang="en-US" dirty="0"/>
              <a:t>Socializing </a:t>
            </a:r>
          </a:p>
          <a:p>
            <a:pPr>
              <a:lnSpc>
                <a:spcPct val="120000"/>
              </a:lnSpc>
            </a:pPr>
            <a:r>
              <a:rPr lang="en-US" dirty="0"/>
              <a:t>Stress levels</a:t>
            </a:r>
          </a:p>
          <a:p>
            <a:pPr>
              <a:lnSpc>
                <a:spcPct val="120000"/>
              </a:lnSpc>
            </a:pPr>
            <a:r>
              <a:rPr lang="en-US" dirty="0"/>
              <a:t>Exposure to toxins (smoking/pollution)</a:t>
            </a:r>
          </a:p>
          <a:p>
            <a:pPr>
              <a:lnSpc>
                <a:spcPct val="120000"/>
              </a:lnSpc>
            </a:pPr>
            <a:r>
              <a:rPr lang="en-US" dirty="0"/>
              <a:t>Brain activity (How often you stimulated the brain)</a:t>
            </a:r>
          </a:p>
          <a:p>
            <a:pPr marL="114300" indent="0">
              <a:lnSpc>
                <a:spcPct val="120000"/>
              </a:lnSpc>
              <a:buNone/>
            </a:pPr>
            <a:r>
              <a:rPr lang="en-US" dirty="0"/>
              <a:t>Studies have shown that </a:t>
            </a:r>
            <a:r>
              <a:rPr lang="en-US" dirty="0">
                <a:solidFill>
                  <a:srgbClr val="FF0000"/>
                </a:solidFill>
              </a:rPr>
              <a:t>changing lifestyle can reduce your chance of developing Alzheimer’s by 35%. </a:t>
            </a:r>
          </a:p>
          <a:p>
            <a:pPr marL="114300" indent="0">
              <a:lnSpc>
                <a:spcPct val="120000"/>
              </a:lnSpc>
              <a:buNone/>
            </a:pPr>
            <a:endParaRPr lang="en-US" dirty="0"/>
          </a:p>
        </p:txBody>
      </p:sp>
      <p:sp>
        <p:nvSpPr>
          <p:cNvPr id="4" name="TextBox 3">
            <a:extLst>
              <a:ext uri="{FF2B5EF4-FFF2-40B4-BE49-F238E27FC236}">
                <a16:creationId xmlns:a16="http://schemas.microsoft.com/office/drawing/2014/main" id="{B07DCE97-6550-91B5-4CAE-6C62C59F34C5}"/>
              </a:ext>
            </a:extLst>
          </p:cNvPr>
          <p:cNvSpPr txBox="1"/>
          <p:nvPr/>
        </p:nvSpPr>
        <p:spPr>
          <a:xfrm>
            <a:off x="5104660" y="2334827"/>
            <a:ext cx="3364637" cy="2274405"/>
          </a:xfrm>
          <a:prstGeom prst="rect">
            <a:avLst/>
          </a:prstGeom>
          <a:noFill/>
          <a:ln w="28575">
            <a:solidFill>
              <a:schemeClr val="tx1"/>
            </a:solidFill>
          </a:ln>
        </p:spPr>
        <p:txBody>
          <a:bodyPr wrap="square" rtlCol="0">
            <a:spAutoFit/>
          </a:bodyPr>
          <a:lstStyle/>
          <a:p>
            <a:pPr marL="114300" indent="0" algn="ctr">
              <a:lnSpc>
                <a:spcPct val="120000"/>
              </a:lnSpc>
              <a:buNone/>
            </a:pPr>
            <a:r>
              <a:rPr lang="en-US" sz="2000" dirty="0"/>
              <a:t>Other factors that may influence AD are </a:t>
            </a:r>
            <a:r>
              <a:rPr lang="en-US" sz="2000" dirty="0">
                <a:solidFill>
                  <a:srgbClr val="FF0000"/>
                </a:solidFill>
              </a:rPr>
              <a:t>Socioeconomic factors</a:t>
            </a:r>
            <a:r>
              <a:rPr lang="en-US" sz="2000" dirty="0"/>
              <a:t>:  These include level of </a:t>
            </a:r>
            <a:r>
              <a:rPr lang="en-US" sz="2000" dirty="0">
                <a:solidFill>
                  <a:srgbClr val="FF0000"/>
                </a:solidFill>
              </a:rPr>
              <a:t>education, income, where you live and race</a:t>
            </a:r>
          </a:p>
        </p:txBody>
      </p:sp>
    </p:spTree>
    <p:extLst>
      <p:ext uri="{BB962C8B-B14F-4D97-AF65-F5344CB8AC3E}">
        <p14:creationId xmlns:p14="http://schemas.microsoft.com/office/powerpoint/2010/main" val="3712363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A77D-6A59-BE9F-9042-64652D3A2D1A}"/>
              </a:ext>
            </a:extLst>
          </p:cNvPr>
          <p:cNvSpPr>
            <a:spLocks noGrp="1"/>
          </p:cNvSpPr>
          <p:nvPr>
            <p:ph type="title"/>
          </p:nvPr>
        </p:nvSpPr>
        <p:spPr/>
        <p:txBody>
          <a:bodyPr>
            <a:normAutofit fontScale="90000"/>
          </a:bodyPr>
          <a:lstStyle/>
          <a:p>
            <a:r>
              <a:rPr lang="en-US" dirty="0"/>
              <a:t>What we don't know about AD: </a:t>
            </a:r>
            <a:br>
              <a:rPr lang="en-US" dirty="0"/>
            </a:br>
            <a:endParaRPr lang="en-US" dirty="0"/>
          </a:p>
        </p:txBody>
      </p:sp>
      <p:sp>
        <p:nvSpPr>
          <p:cNvPr id="3" name="Text Placeholder 2">
            <a:extLst>
              <a:ext uri="{FF2B5EF4-FFF2-40B4-BE49-F238E27FC236}">
                <a16:creationId xmlns:a16="http://schemas.microsoft.com/office/drawing/2014/main" id="{6E8758CC-11A5-0586-41E7-2317B6C68057}"/>
              </a:ext>
            </a:extLst>
          </p:cNvPr>
          <p:cNvSpPr>
            <a:spLocks noGrp="1"/>
          </p:cNvSpPr>
          <p:nvPr>
            <p:ph type="body" idx="1"/>
          </p:nvPr>
        </p:nvSpPr>
        <p:spPr>
          <a:xfrm>
            <a:off x="344009" y="925497"/>
            <a:ext cx="8455981" cy="5932504"/>
          </a:xfrm>
        </p:spPr>
        <p:txBody>
          <a:bodyPr>
            <a:normAutofit fontScale="77500" lnSpcReduction="20000"/>
          </a:bodyPr>
          <a:lstStyle/>
          <a:p>
            <a:pPr marL="114300" indent="0">
              <a:lnSpc>
                <a:spcPct val="120000"/>
              </a:lnSpc>
              <a:buNone/>
            </a:pPr>
            <a:r>
              <a:rPr lang="en-US" b="1" dirty="0"/>
              <a:t>What causes the disease?</a:t>
            </a:r>
          </a:p>
          <a:p>
            <a:pPr>
              <a:lnSpc>
                <a:spcPct val="120000"/>
              </a:lnSpc>
            </a:pPr>
            <a:r>
              <a:rPr lang="en-US" dirty="0"/>
              <a:t>Scientists have yet to learn exactly what triggers the early deposit of abnormal proteins in the brain or how it damages brain neurons. </a:t>
            </a:r>
          </a:p>
          <a:p>
            <a:pPr>
              <a:lnSpc>
                <a:spcPct val="120000"/>
              </a:lnSpc>
            </a:pPr>
            <a:r>
              <a:rPr lang="en-US" dirty="0"/>
              <a:t>It’s also unknown why a small percentage of people who have plaque buildup don’t end up getting Alzheimer’s.</a:t>
            </a:r>
          </a:p>
          <a:p>
            <a:pPr marL="114300" indent="0">
              <a:lnSpc>
                <a:spcPct val="120000"/>
              </a:lnSpc>
              <a:buNone/>
            </a:pPr>
            <a:r>
              <a:rPr lang="en-US" b="1" dirty="0"/>
              <a:t>How risk factor genes work to increase the likelihood of developing AD?</a:t>
            </a:r>
          </a:p>
          <a:p>
            <a:pPr>
              <a:lnSpc>
                <a:spcPct val="120000"/>
              </a:lnSpc>
            </a:pPr>
            <a:r>
              <a:rPr lang="en-US" dirty="0"/>
              <a:t>Researchers have yet to figure out the complex genetic processes that are behind Alzheimer’s. Scientists only know that the disease is likely the result of not just one gene but of dozens of genes — and of the complex interactions that occur among them.</a:t>
            </a:r>
          </a:p>
          <a:p>
            <a:pPr>
              <a:lnSpc>
                <a:spcPct val="120000"/>
              </a:lnSpc>
            </a:pPr>
            <a:endParaRPr lang="en-US" dirty="0"/>
          </a:p>
        </p:txBody>
      </p:sp>
    </p:spTree>
    <p:extLst>
      <p:ext uri="{BB962C8B-B14F-4D97-AF65-F5344CB8AC3E}">
        <p14:creationId xmlns:p14="http://schemas.microsoft.com/office/powerpoint/2010/main" val="2309569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A77D-6A59-BE9F-9042-64652D3A2D1A}"/>
              </a:ext>
            </a:extLst>
          </p:cNvPr>
          <p:cNvSpPr>
            <a:spLocks noGrp="1"/>
          </p:cNvSpPr>
          <p:nvPr>
            <p:ph type="title"/>
          </p:nvPr>
        </p:nvSpPr>
        <p:spPr/>
        <p:txBody>
          <a:bodyPr>
            <a:normAutofit fontScale="90000"/>
          </a:bodyPr>
          <a:lstStyle/>
          <a:p>
            <a:r>
              <a:rPr lang="en-US" dirty="0"/>
              <a:t>What we don't know about AD: </a:t>
            </a:r>
            <a:br>
              <a:rPr lang="en-US" dirty="0"/>
            </a:br>
            <a:endParaRPr lang="en-US" dirty="0"/>
          </a:p>
        </p:txBody>
      </p:sp>
      <p:sp>
        <p:nvSpPr>
          <p:cNvPr id="3" name="Text Placeholder 2">
            <a:extLst>
              <a:ext uri="{FF2B5EF4-FFF2-40B4-BE49-F238E27FC236}">
                <a16:creationId xmlns:a16="http://schemas.microsoft.com/office/drawing/2014/main" id="{6E8758CC-11A5-0586-41E7-2317B6C68057}"/>
              </a:ext>
            </a:extLst>
          </p:cNvPr>
          <p:cNvSpPr>
            <a:spLocks noGrp="1"/>
          </p:cNvSpPr>
          <p:nvPr>
            <p:ph type="body" idx="1"/>
          </p:nvPr>
        </p:nvSpPr>
        <p:spPr>
          <a:xfrm>
            <a:off x="344009" y="925497"/>
            <a:ext cx="8455981" cy="5932504"/>
          </a:xfrm>
        </p:spPr>
        <p:txBody>
          <a:bodyPr>
            <a:normAutofit/>
          </a:bodyPr>
          <a:lstStyle/>
          <a:p>
            <a:pPr marL="114300" indent="0">
              <a:lnSpc>
                <a:spcPct val="120000"/>
              </a:lnSpc>
              <a:buNone/>
            </a:pPr>
            <a:r>
              <a:rPr lang="en-US" b="1" dirty="0"/>
              <a:t>If any medicines works to reduce (beyond a short period of time) or prevent the dementia and brain function decline associated with AD </a:t>
            </a:r>
          </a:p>
          <a:p>
            <a:pPr>
              <a:lnSpc>
                <a:spcPct val="120000"/>
              </a:lnSpc>
            </a:pPr>
            <a:r>
              <a:rPr lang="en-US" dirty="0"/>
              <a:t>There are no drugs available to cure or slow down Alzheimer's, though some may briefly help with its symptoms. At present 99 % of clinical trials of Alzheimer’s drugs fail, and some major pharmaceutical companies have stopped trying to develop this class of drugs.</a:t>
            </a:r>
          </a:p>
          <a:p>
            <a:pPr>
              <a:lnSpc>
                <a:spcPct val="120000"/>
              </a:lnSpc>
            </a:pPr>
            <a:endParaRPr lang="en-US" dirty="0"/>
          </a:p>
        </p:txBody>
      </p:sp>
    </p:spTree>
    <p:extLst>
      <p:ext uri="{BB962C8B-B14F-4D97-AF65-F5344CB8AC3E}">
        <p14:creationId xmlns:p14="http://schemas.microsoft.com/office/powerpoint/2010/main" val="1263553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92238-B545-A3DF-F691-9B6D84325FA9}"/>
              </a:ext>
            </a:extLst>
          </p:cNvPr>
          <p:cNvSpPr>
            <a:spLocks noGrp="1"/>
          </p:cNvSpPr>
          <p:nvPr>
            <p:ph type="title"/>
          </p:nvPr>
        </p:nvSpPr>
        <p:spPr/>
        <p:txBody>
          <a:bodyPr>
            <a:noAutofit/>
          </a:bodyPr>
          <a:lstStyle/>
          <a:p>
            <a:r>
              <a:rPr lang="en-US" sz="3200" b="1" dirty="0">
                <a:solidFill>
                  <a:srgbClr val="09597D"/>
                </a:solidFill>
                <a:latin typeface="Calibri" panose="020F0502020204030204" pitchFamily="34" charset="0"/>
                <a:cs typeface="Calibri" panose="020F0502020204030204" pitchFamily="34" charset="0"/>
              </a:rPr>
              <a:t>First FDA Approved Medication to treat the underlying Alzheimer's disease process</a:t>
            </a:r>
            <a:endParaRPr lang="en-US" sz="3200" dirty="0">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0A2F9CFD-D240-60BC-26C6-BECF027C58E3}"/>
              </a:ext>
            </a:extLst>
          </p:cNvPr>
          <p:cNvSpPr>
            <a:spLocks noGrp="1"/>
          </p:cNvSpPr>
          <p:nvPr>
            <p:ph type="body" idx="1"/>
          </p:nvPr>
        </p:nvSpPr>
        <p:spPr/>
        <p:txBody>
          <a:bodyPr>
            <a:normAutofit fontScale="70000" lnSpcReduction="20000"/>
          </a:bodyPr>
          <a:lstStyle/>
          <a:p>
            <a:pPr algn="l">
              <a:lnSpc>
                <a:spcPct val="120000"/>
              </a:lnSpc>
            </a:pPr>
            <a:r>
              <a:rPr lang="en-US" b="0" i="0" dirty="0">
                <a:solidFill>
                  <a:srgbClr val="282828"/>
                </a:solidFill>
                <a:effectLst/>
                <a:latin typeface="Calibri" panose="020F0502020204030204" pitchFamily="34" charset="0"/>
                <a:cs typeface="Calibri" panose="020F0502020204030204" pitchFamily="34" charset="0"/>
              </a:rPr>
              <a:t>Aducanumab is the first new Alzheimer’s drug in 18 years and was granted accelerated approval by the FDA in June, 2021.  </a:t>
            </a:r>
            <a:endParaRPr lang="en-US" b="0" i="0" dirty="0">
              <a:solidFill>
                <a:srgbClr val="000000"/>
              </a:solidFill>
              <a:effectLst/>
              <a:latin typeface="Calibri" panose="020F0502020204030204" pitchFamily="34" charset="0"/>
              <a:cs typeface="Calibri" panose="020F0502020204030204" pitchFamily="34" charset="0"/>
            </a:endParaRPr>
          </a:p>
          <a:p>
            <a:pPr algn="l">
              <a:lnSpc>
                <a:spcPct val="120000"/>
              </a:lnSpc>
            </a:pPr>
            <a:r>
              <a:rPr lang="en-US" b="0" i="0" dirty="0">
                <a:solidFill>
                  <a:srgbClr val="000000"/>
                </a:solidFill>
                <a:effectLst/>
                <a:latin typeface="Calibri" panose="020F0502020204030204" pitchFamily="34" charset="0"/>
                <a:cs typeface="Calibri" panose="020F0502020204030204" pitchFamily="34" charset="0"/>
              </a:rPr>
              <a:t>The medication helps to reduce amyloid deposits in the brain and may help slow the progression of Alzheimer’s, </a:t>
            </a:r>
            <a:r>
              <a:rPr lang="en-US" b="1" i="0" dirty="0">
                <a:solidFill>
                  <a:srgbClr val="FF0000"/>
                </a:solidFill>
                <a:effectLst/>
                <a:latin typeface="Calibri" panose="020F0502020204030204" pitchFamily="34" charset="0"/>
                <a:cs typeface="Calibri" panose="020F0502020204030204" pitchFamily="34" charset="0"/>
              </a:rPr>
              <a:t>although it has not yet been shown to affect clinical outcomes such as progression of cognitive decline or dementia</a:t>
            </a:r>
            <a:r>
              <a:rPr lang="en-US" b="0" i="0" dirty="0">
                <a:solidFill>
                  <a:srgbClr val="000000"/>
                </a:solidFill>
                <a:effectLst/>
                <a:latin typeface="Calibri" panose="020F0502020204030204" pitchFamily="34" charset="0"/>
                <a:cs typeface="Calibri" panose="020F0502020204030204" pitchFamily="34" charset="0"/>
              </a:rPr>
              <a:t>. </a:t>
            </a:r>
          </a:p>
          <a:p>
            <a:pPr algn="l">
              <a:lnSpc>
                <a:spcPct val="120000"/>
              </a:lnSpc>
            </a:pPr>
            <a:r>
              <a:rPr lang="en-US" dirty="0">
                <a:solidFill>
                  <a:srgbClr val="000000"/>
                </a:solidFill>
                <a:latin typeface="Calibri" panose="020F0502020204030204" pitchFamily="34" charset="0"/>
                <a:cs typeface="Calibri" panose="020F0502020204030204" pitchFamily="34" charset="0"/>
              </a:rPr>
              <a:t>To qualify </a:t>
            </a:r>
            <a:r>
              <a:rPr lang="en-US" b="0" i="0" dirty="0">
                <a:solidFill>
                  <a:srgbClr val="000000"/>
                </a:solidFill>
                <a:effectLst/>
                <a:latin typeface="Calibri" panose="020F0502020204030204" pitchFamily="34" charset="0"/>
                <a:cs typeface="Calibri" panose="020F0502020204030204" pitchFamily="34" charset="0"/>
              </a:rPr>
              <a:t>cognitive tests and a PET scan or analysis of cerebrospinal fluid, are needed</a:t>
            </a:r>
          </a:p>
          <a:p>
            <a:pPr algn="l">
              <a:lnSpc>
                <a:spcPct val="120000"/>
              </a:lnSpc>
            </a:pPr>
            <a:r>
              <a:rPr lang="en-US" dirty="0">
                <a:solidFill>
                  <a:srgbClr val="000000"/>
                </a:solidFill>
                <a:latin typeface="Calibri" panose="020F0502020204030204" pitchFamily="34" charset="0"/>
                <a:cs typeface="Calibri" panose="020F0502020204030204" pitchFamily="34" charset="0"/>
              </a:rPr>
              <a:t>You would also need to enter a </a:t>
            </a:r>
            <a:r>
              <a:rPr lang="en-US" b="0" i="0" dirty="0">
                <a:solidFill>
                  <a:srgbClr val="000000"/>
                </a:solidFill>
                <a:effectLst/>
                <a:latin typeface="Calibri" panose="020F0502020204030204" pitchFamily="34" charset="0"/>
                <a:cs typeface="Calibri" panose="020F0502020204030204" pitchFamily="34" charset="0"/>
              </a:rPr>
              <a:t>follow-up study being done to see clinical benefits may occur.</a:t>
            </a:r>
          </a:p>
          <a:p>
            <a:endParaRPr lang="en-US" dirty="0"/>
          </a:p>
        </p:txBody>
      </p:sp>
    </p:spTree>
    <p:extLst>
      <p:ext uri="{BB962C8B-B14F-4D97-AF65-F5344CB8AC3E}">
        <p14:creationId xmlns:p14="http://schemas.microsoft.com/office/powerpoint/2010/main" val="2476668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70E9C-276E-888F-79B3-A0679BF19CCA}"/>
              </a:ext>
            </a:extLst>
          </p:cNvPr>
          <p:cNvSpPr>
            <a:spLocks noGrp="1"/>
          </p:cNvSpPr>
          <p:nvPr>
            <p:ph type="title"/>
          </p:nvPr>
        </p:nvSpPr>
        <p:spPr/>
        <p:txBody>
          <a:bodyPr>
            <a:noAutofit/>
          </a:bodyPr>
          <a:lstStyle/>
          <a:p>
            <a:r>
              <a:rPr lang="en-US" sz="3200" b="1" dirty="0"/>
              <a:t>Theories on What Breaks down in Alzheimers Disease </a:t>
            </a:r>
            <a:r>
              <a:rPr lang="en-US" sz="3200" b="1" dirty="0">
                <a:solidFill>
                  <a:srgbClr val="FF0000"/>
                </a:solidFill>
              </a:rPr>
              <a:t>(Where we can Intervene)</a:t>
            </a:r>
          </a:p>
        </p:txBody>
      </p:sp>
      <p:sp>
        <p:nvSpPr>
          <p:cNvPr id="3" name="Text Placeholder 2">
            <a:extLst>
              <a:ext uri="{FF2B5EF4-FFF2-40B4-BE49-F238E27FC236}">
                <a16:creationId xmlns:a16="http://schemas.microsoft.com/office/drawing/2014/main" id="{47609E93-FBC1-CA34-9B93-8670FF00CAB8}"/>
              </a:ext>
            </a:extLst>
          </p:cNvPr>
          <p:cNvSpPr>
            <a:spLocks noGrp="1"/>
          </p:cNvSpPr>
          <p:nvPr>
            <p:ph type="body" idx="1"/>
          </p:nvPr>
        </p:nvSpPr>
        <p:spPr>
          <a:xfrm>
            <a:off x="457200" y="1600200"/>
            <a:ext cx="8229600" cy="5257800"/>
          </a:xfrm>
        </p:spPr>
        <p:txBody>
          <a:bodyPr>
            <a:normAutofit fontScale="62500" lnSpcReduction="20000"/>
          </a:bodyPr>
          <a:lstStyle/>
          <a:p>
            <a:pPr>
              <a:lnSpc>
                <a:spcPct val="120000"/>
              </a:lnSpc>
            </a:pPr>
            <a:r>
              <a:rPr lang="en-US" b="1" i="0" dirty="0">
                <a:solidFill>
                  <a:srgbClr val="000000"/>
                </a:solidFill>
                <a:effectLst/>
                <a:latin typeface="abril-text"/>
              </a:rPr>
              <a:t>Amyloid Hypothesis </a:t>
            </a:r>
            <a:r>
              <a:rPr lang="en-US" b="0" i="0" dirty="0">
                <a:solidFill>
                  <a:srgbClr val="000000"/>
                </a:solidFill>
                <a:effectLst/>
                <a:latin typeface="abril-text"/>
              </a:rPr>
              <a:t>– </a:t>
            </a:r>
            <a:r>
              <a:rPr lang="en-US" sz="2800" b="0" i="0" dirty="0">
                <a:solidFill>
                  <a:srgbClr val="000000"/>
                </a:solidFill>
                <a:effectLst/>
                <a:latin typeface="abril-text"/>
              </a:rPr>
              <a:t>the toxic waste product amyloid builds up and results in plaque's made of tangled proteins that eventually kill and disrupt brain cells. </a:t>
            </a:r>
          </a:p>
          <a:p>
            <a:pPr>
              <a:lnSpc>
                <a:spcPct val="120000"/>
              </a:lnSpc>
            </a:pPr>
            <a:r>
              <a:rPr lang="en-US" b="1" dirty="0">
                <a:solidFill>
                  <a:srgbClr val="000000"/>
                </a:solidFill>
                <a:latin typeface="abril-text"/>
              </a:rPr>
              <a:t>L</a:t>
            </a:r>
            <a:r>
              <a:rPr lang="en-US" b="1" i="0" dirty="0">
                <a:solidFill>
                  <a:srgbClr val="000000"/>
                </a:solidFill>
                <a:effectLst/>
                <a:latin typeface="abril-text"/>
              </a:rPr>
              <a:t>ysosomal Storage problem Hypothesis- </a:t>
            </a:r>
            <a:r>
              <a:rPr lang="en-US" sz="2600" b="0" i="0" dirty="0">
                <a:solidFill>
                  <a:srgbClr val="000000"/>
                </a:solidFill>
                <a:effectLst/>
                <a:latin typeface="abril-text"/>
              </a:rPr>
              <a:t>if the material that enters the lysosome cannot be degraded, those pieces cannot leave the lysosome. The cell then decides the lysosome is not working and ‘stores’ it.</a:t>
            </a:r>
          </a:p>
          <a:p>
            <a:pPr>
              <a:lnSpc>
                <a:spcPct val="120000"/>
              </a:lnSpc>
            </a:pPr>
            <a:r>
              <a:rPr lang="en-US" b="1" dirty="0">
                <a:solidFill>
                  <a:srgbClr val="000000"/>
                </a:solidFill>
                <a:latin typeface="abril-text"/>
              </a:rPr>
              <a:t>Infection Hypothesis </a:t>
            </a:r>
            <a:r>
              <a:rPr lang="en-US" dirty="0">
                <a:solidFill>
                  <a:srgbClr val="000000"/>
                </a:solidFill>
                <a:latin typeface="abril-text"/>
              </a:rPr>
              <a:t>– </a:t>
            </a:r>
            <a:r>
              <a:rPr lang="en-US" sz="2800" dirty="0">
                <a:solidFill>
                  <a:srgbClr val="000000"/>
                </a:solidFill>
                <a:latin typeface="abril-text"/>
              </a:rPr>
              <a:t>Prior infection sets up antigen – antibody reaction that targets brain cells.</a:t>
            </a:r>
          </a:p>
          <a:p>
            <a:pPr>
              <a:lnSpc>
                <a:spcPct val="120000"/>
              </a:lnSpc>
            </a:pPr>
            <a:r>
              <a:rPr lang="en-US" b="1" dirty="0">
                <a:solidFill>
                  <a:srgbClr val="000000"/>
                </a:solidFill>
                <a:latin typeface="abril-text"/>
              </a:rPr>
              <a:t>Aging Hypothesis </a:t>
            </a:r>
            <a:r>
              <a:rPr lang="en-US" dirty="0">
                <a:solidFill>
                  <a:srgbClr val="000000"/>
                </a:solidFill>
                <a:latin typeface="abril-text"/>
              </a:rPr>
              <a:t>– </a:t>
            </a:r>
            <a:r>
              <a:rPr lang="en-US" sz="2800" dirty="0">
                <a:solidFill>
                  <a:srgbClr val="000000"/>
                </a:solidFill>
                <a:latin typeface="abril-text"/>
              </a:rPr>
              <a:t>Natural process of cellular failure with aging (Mostly disproven) but does contribute to other theories</a:t>
            </a:r>
          </a:p>
          <a:p>
            <a:pPr>
              <a:lnSpc>
                <a:spcPct val="120000"/>
              </a:lnSpc>
            </a:pPr>
            <a:r>
              <a:rPr lang="en-US" b="1" dirty="0">
                <a:solidFill>
                  <a:srgbClr val="FF0000"/>
                </a:solidFill>
                <a:latin typeface="abril-text"/>
              </a:rPr>
              <a:t>Inflammation – Diet, Environmental and Lifestyle Hypothesi</a:t>
            </a:r>
            <a:r>
              <a:rPr lang="en-US" dirty="0">
                <a:solidFill>
                  <a:srgbClr val="FF0000"/>
                </a:solidFill>
                <a:latin typeface="abril-text"/>
              </a:rPr>
              <a:t>s </a:t>
            </a:r>
            <a:r>
              <a:rPr lang="en-US" dirty="0">
                <a:solidFill>
                  <a:srgbClr val="000000"/>
                </a:solidFill>
                <a:latin typeface="abril-text"/>
              </a:rPr>
              <a:t>– </a:t>
            </a:r>
            <a:r>
              <a:rPr lang="en-US" sz="2800" dirty="0">
                <a:solidFill>
                  <a:srgbClr val="000000"/>
                </a:solidFill>
                <a:latin typeface="abril-text"/>
              </a:rPr>
              <a:t>These factors play the greatest role in epidemiological studies as to which populations are at greatest risk of AD. </a:t>
            </a:r>
          </a:p>
          <a:p>
            <a:pPr>
              <a:lnSpc>
                <a:spcPct val="120000"/>
              </a:lnSpc>
            </a:pPr>
            <a:r>
              <a:rPr lang="en-US" sz="2800" b="1" dirty="0">
                <a:solidFill>
                  <a:srgbClr val="FF0000"/>
                </a:solidFill>
                <a:latin typeface="abril-text"/>
              </a:rPr>
              <a:t>Type 3 Diabetes </a:t>
            </a:r>
            <a:r>
              <a:rPr lang="en-US" sz="2800" dirty="0">
                <a:solidFill>
                  <a:srgbClr val="000000"/>
                </a:solidFill>
                <a:latin typeface="abril-text"/>
              </a:rPr>
              <a:t>-is the hypothesis that Alzheimer’s disease is triggered by a type of insulin resistance and insulin-like growth factor dysfunction that occurs with Type 2 diabetes and Insulin resistance that specifically occurs in brain cells. Type 2 Diabetics also have a greater risk of vascular related dementia </a:t>
            </a:r>
            <a:endParaRPr lang="en-US" dirty="0"/>
          </a:p>
        </p:txBody>
      </p:sp>
    </p:spTree>
    <p:extLst>
      <p:ext uri="{BB962C8B-B14F-4D97-AF65-F5344CB8AC3E}">
        <p14:creationId xmlns:p14="http://schemas.microsoft.com/office/powerpoint/2010/main" val="2592551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A842-69F0-D4AA-CBFF-73051FAF4B95}"/>
              </a:ext>
            </a:extLst>
          </p:cNvPr>
          <p:cNvSpPr>
            <a:spLocks noGrp="1"/>
          </p:cNvSpPr>
          <p:nvPr>
            <p:ph type="title"/>
          </p:nvPr>
        </p:nvSpPr>
        <p:spPr>
          <a:xfrm>
            <a:off x="457200" y="23018"/>
            <a:ext cx="8229600" cy="1143000"/>
          </a:xfrm>
        </p:spPr>
        <p:txBody>
          <a:bodyPr/>
          <a:lstStyle/>
          <a:p>
            <a:r>
              <a:rPr lang="en-US" dirty="0"/>
              <a:t>Thinking about AD Differently</a:t>
            </a:r>
          </a:p>
        </p:txBody>
      </p:sp>
      <p:sp>
        <p:nvSpPr>
          <p:cNvPr id="3" name="Text Placeholder 2">
            <a:extLst>
              <a:ext uri="{FF2B5EF4-FFF2-40B4-BE49-F238E27FC236}">
                <a16:creationId xmlns:a16="http://schemas.microsoft.com/office/drawing/2014/main" id="{0FB1E5AC-F8E4-4240-DEEF-6975923ADE55}"/>
              </a:ext>
            </a:extLst>
          </p:cNvPr>
          <p:cNvSpPr>
            <a:spLocks noGrp="1"/>
          </p:cNvSpPr>
          <p:nvPr>
            <p:ph type="body" idx="1"/>
          </p:nvPr>
        </p:nvSpPr>
        <p:spPr>
          <a:xfrm>
            <a:off x="457200" y="1166018"/>
            <a:ext cx="8229600" cy="5181516"/>
          </a:xfrm>
        </p:spPr>
        <p:txBody>
          <a:bodyPr>
            <a:normAutofit fontScale="92500" lnSpcReduction="20000"/>
          </a:bodyPr>
          <a:lstStyle/>
          <a:p>
            <a:pPr marL="114300" indent="0">
              <a:lnSpc>
                <a:spcPct val="120000"/>
              </a:lnSpc>
              <a:buNone/>
            </a:pPr>
            <a:r>
              <a:rPr lang="en-US" b="1" dirty="0"/>
              <a:t>Facts:</a:t>
            </a:r>
          </a:p>
          <a:p>
            <a:pPr>
              <a:lnSpc>
                <a:spcPct val="120000"/>
              </a:lnSpc>
            </a:pPr>
            <a:r>
              <a:rPr lang="en-US" sz="2800" dirty="0"/>
              <a:t>Many billions of dollars have been spend on AD drug research, none have </a:t>
            </a:r>
            <a:r>
              <a:rPr lang="en-US" sz="2800" dirty="0">
                <a:solidFill>
                  <a:srgbClr val="FF0000"/>
                </a:solidFill>
              </a:rPr>
              <a:t>worked to cure or substantially reduce symptoms of dementia</a:t>
            </a:r>
            <a:r>
              <a:rPr lang="en-US" sz="2800" dirty="0"/>
              <a:t>.</a:t>
            </a:r>
          </a:p>
          <a:p>
            <a:pPr>
              <a:lnSpc>
                <a:spcPct val="120000"/>
              </a:lnSpc>
            </a:pPr>
            <a:r>
              <a:rPr lang="en-US" sz="2800" dirty="0"/>
              <a:t>AD is NOT a Normal (Natural) Result of Aging</a:t>
            </a:r>
          </a:p>
          <a:p>
            <a:pPr>
              <a:lnSpc>
                <a:spcPct val="120000"/>
              </a:lnSpc>
            </a:pPr>
            <a:r>
              <a:rPr lang="en-US" sz="2800" dirty="0"/>
              <a:t>AD Plaque may develop years before symptoms</a:t>
            </a:r>
          </a:p>
          <a:p>
            <a:pPr>
              <a:lnSpc>
                <a:spcPct val="120000"/>
              </a:lnSpc>
            </a:pPr>
            <a:r>
              <a:rPr lang="en-US" sz="2800" dirty="0"/>
              <a:t>Not all People found to have AD Plaque at the time of death have symptoms.</a:t>
            </a:r>
          </a:p>
          <a:p>
            <a:pPr marL="114300" indent="0">
              <a:lnSpc>
                <a:spcPct val="120000"/>
              </a:lnSpc>
              <a:buNone/>
            </a:pPr>
            <a:r>
              <a:rPr lang="en-US" dirty="0"/>
              <a:t>Based on the Theories for the Causes of AD, how can we Prevent AD, Slow the progression once it becomes symptomatic or possibly cure it?</a:t>
            </a:r>
          </a:p>
        </p:txBody>
      </p:sp>
    </p:spTree>
    <p:extLst>
      <p:ext uri="{BB962C8B-B14F-4D97-AF65-F5344CB8AC3E}">
        <p14:creationId xmlns:p14="http://schemas.microsoft.com/office/powerpoint/2010/main" val="252970313"/>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TotalTime>
  <Words>1598</Words>
  <Application>Microsoft Office PowerPoint</Application>
  <PresentationFormat>On-screen Show (4:3)</PresentationFormat>
  <Paragraphs>110</Paragraphs>
  <Slides>15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montserrat</vt:lpstr>
      <vt:lpstr>abril-text</vt:lpstr>
      <vt:lpstr>Calibri</vt:lpstr>
      <vt:lpstr>Arial</vt:lpstr>
      <vt:lpstr>Office Theme</vt:lpstr>
      <vt:lpstr>Alzheimer’s Disease Part II Living Well Radio Show 22</vt:lpstr>
      <vt:lpstr>DISCLAIMER</vt:lpstr>
      <vt:lpstr>AD Part I Review</vt:lpstr>
      <vt:lpstr>AD Part II Risk Factors</vt:lpstr>
      <vt:lpstr>What we don't know about AD:  </vt:lpstr>
      <vt:lpstr>What we don't know about AD:  </vt:lpstr>
      <vt:lpstr>First FDA Approved Medication to treat the underlying Alzheimer's disease process</vt:lpstr>
      <vt:lpstr>Theories on What Breaks down in Alzheimers Disease (Where we can Intervene)</vt:lpstr>
      <vt:lpstr>Thinking about AD Differently</vt:lpstr>
      <vt:lpstr>Can’t Cure (YET) Try to Prevent or Slow Progression</vt:lpstr>
      <vt:lpstr>Exercise and AD Prevention</vt:lpstr>
      <vt:lpstr>Modify Lifestyle to Reduce Both CVD and AD</vt:lpstr>
      <vt:lpstr>Modify Lifestyle to Reduce Both CVD and AD</vt:lpstr>
      <vt:lpstr>SHIELD</vt:lpstr>
      <vt:lpstr>Preview Alzheimer’s Disease Part III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Alzheimer’s Disease Part I Living Well Radio Show 21</dc:title>
  <dc:creator>Hlavac, Karen</dc:creator>
  <cp:lastModifiedBy>Jeff Bost</cp:lastModifiedBy>
  <cp:revision>9</cp:revision>
  <dcterms:created xsi:type="dcterms:W3CDTF">2014-09-05T14:28:25Z</dcterms:created>
  <dcterms:modified xsi:type="dcterms:W3CDTF">2022-09-22T21:28:37Z</dcterms:modified>
</cp:coreProperties>
</file>