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321" r:id="rId3"/>
    <p:sldId id="309" r:id="rId4"/>
    <p:sldId id="308" r:id="rId5"/>
    <p:sldId id="310" r:id="rId6"/>
    <p:sldId id="311" r:id="rId7"/>
    <p:sldId id="312" r:id="rId8"/>
    <p:sldId id="314" r:id="rId9"/>
    <p:sldId id="259" r:id="rId10"/>
    <p:sldId id="315" r:id="rId11"/>
    <p:sldId id="258" r:id="rId12"/>
    <p:sldId id="317" r:id="rId13"/>
    <p:sldId id="318" r:id="rId14"/>
    <p:sldId id="261" r:id="rId15"/>
    <p:sldId id="262" r:id="rId16"/>
    <p:sldId id="263" r:id="rId17"/>
    <p:sldId id="264" r:id="rId18"/>
    <p:sldId id="319" r:id="rId19"/>
    <p:sldId id="313" r:id="rId20"/>
    <p:sldId id="320" r:id="rId21"/>
    <p:sldId id="31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951CD-A41D-4673-AFF0-3ABDE90FDCC0}" type="datetimeFigureOut">
              <a:rPr lang="en-US" smtClean="0"/>
              <a:t>9/22/2022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93F95-A530-4E74-A34D-79BCE5951569}" type="slidenum">
              <a:rPr lang="en-US" smtClean="0"/>
              <a:t>‹#›</a:t>
            </a:fld>
            <a:endParaRPr lang="en-US"/>
          </a:p>
        </p:txBody>
      </p:sp>
    </p:spTree>
    <p:extLst>
      <p:ext uri="{BB962C8B-B14F-4D97-AF65-F5344CB8AC3E}">
        <p14:creationId xmlns:p14="http://schemas.microsoft.com/office/powerpoint/2010/main" val="217375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41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93420" y="4379595"/>
            <a:ext cx="5547360" cy="4149090"/>
          </a:xfrm>
          <a:prstGeom prst="rect">
            <a:avLst/>
          </a:prstGeom>
        </p:spPr>
        <p:txBody>
          <a:bodyPr spcFirstLastPara="1" wrap="square" lIns="90850" tIns="45425" rIns="90850" bIns="45425"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D931A0-9ECC-4FF6-A08B-98F58EA2430D}"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326305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931A0-9ECC-4FF6-A08B-98F58EA2430D}"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71412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931A0-9ECC-4FF6-A08B-98F58EA2430D}"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134009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931A0-9ECC-4FF6-A08B-98F58EA2430D}"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391402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D931A0-9ECC-4FF6-A08B-98F58EA2430D}"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343900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D931A0-9ECC-4FF6-A08B-98F58EA2430D}"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218257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D931A0-9ECC-4FF6-A08B-98F58EA2430D}"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22971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D931A0-9ECC-4FF6-A08B-98F58EA2430D}"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26799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931A0-9ECC-4FF6-A08B-98F58EA2430D}"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320881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931A0-9ECC-4FF6-A08B-98F58EA2430D}"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344281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931A0-9ECC-4FF6-A08B-98F58EA2430D}"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D564B-046F-484E-81DC-C177CB125289}" type="slidenum">
              <a:rPr lang="en-US" smtClean="0"/>
              <a:t>‹#›</a:t>
            </a:fld>
            <a:endParaRPr lang="en-US"/>
          </a:p>
        </p:txBody>
      </p:sp>
    </p:spTree>
    <p:extLst>
      <p:ext uri="{BB962C8B-B14F-4D97-AF65-F5344CB8AC3E}">
        <p14:creationId xmlns:p14="http://schemas.microsoft.com/office/powerpoint/2010/main" val="77288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931A0-9ECC-4FF6-A08B-98F58EA2430D}" type="datetimeFigureOut">
              <a:rPr lang="en-US" smtClean="0"/>
              <a:t>9/22/2022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D564B-046F-484E-81DC-C177CB125289}" type="slidenum">
              <a:rPr lang="en-US" smtClean="0"/>
              <a:t>‹#›</a:t>
            </a:fld>
            <a:endParaRPr lang="en-US"/>
          </a:p>
        </p:txBody>
      </p:sp>
    </p:spTree>
    <p:extLst>
      <p:ext uri="{BB962C8B-B14F-4D97-AF65-F5344CB8AC3E}">
        <p14:creationId xmlns:p14="http://schemas.microsoft.com/office/powerpoint/2010/main" val="1850448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dx.doi.org/10.1038/nn.36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l="17387" r="11534"/>
          <a:stretch/>
        </p:blipFill>
        <p:spPr>
          <a:xfrm>
            <a:off x="504825" y="2286000"/>
            <a:ext cx="1323975" cy="1047750"/>
          </a:xfrm>
          <a:prstGeom prst="rect">
            <a:avLst/>
          </a:prstGeom>
          <a:noFill/>
          <a:ln>
            <a:noFill/>
          </a:ln>
        </p:spPr>
      </p:pic>
      <p:sp>
        <p:nvSpPr>
          <p:cNvPr id="89" name="Google Shape;89;p1"/>
          <p:cNvSpPr txBox="1">
            <a:spLocks noGrp="1"/>
          </p:cNvSpPr>
          <p:nvPr>
            <p:ph type="ctrTitle"/>
          </p:nvPr>
        </p:nvSpPr>
        <p:spPr>
          <a:xfrm>
            <a:off x="103991" y="168300"/>
            <a:ext cx="8534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400" b="1" dirty="0"/>
              <a:t>Alzheimer’s Disease Part I</a:t>
            </a:r>
            <a:endParaRPr sz="4400" b="1" dirty="0"/>
          </a:p>
          <a:p>
            <a:pPr marL="0" lvl="0" indent="0" algn="ctr" rtl="0">
              <a:spcBef>
                <a:spcPts val="0"/>
              </a:spcBef>
              <a:spcAft>
                <a:spcPts val="0"/>
              </a:spcAft>
              <a:buClr>
                <a:schemeClr val="dk1"/>
              </a:buClr>
              <a:buSzPts val="4400"/>
              <a:buFont typeface="Calibri"/>
              <a:buNone/>
            </a:pPr>
            <a:r>
              <a:rPr lang="en-US" sz="4400" b="1" dirty="0"/>
              <a:t>Living Well Radio Show 21</a:t>
            </a:r>
            <a:endParaRPr sz="4400" dirty="0"/>
          </a:p>
        </p:txBody>
      </p:sp>
      <p:sp>
        <p:nvSpPr>
          <p:cNvPr id="90" name="Google Shape;90;p1"/>
          <p:cNvSpPr txBox="1">
            <a:spLocks noGrp="1"/>
          </p:cNvSpPr>
          <p:nvPr>
            <p:ph type="subTitle" idx="1"/>
          </p:nvPr>
        </p:nvSpPr>
        <p:spPr>
          <a:xfrm>
            <a:off x="269645" y="3429000"/>
            <a:ext cx="6115375" cy="327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000"/>
              <a:buNone/>
            </a:pPr>
            <a:r>
              <a:rPr lang="en-US" sz="2000" b="1">
                <a:solidFill>
                  <a:schemeClr val="dk1"/>
                </a:solidFill>
              </a:rPr>
              <a:t>Joseph Maroon, MD, FACS</a:t>
            </a:r>
            <a:br>
              <a:rPr lang="en-US" sz="1600">
                <a:solidFill>
                  <a:schemeClr val="dk1"/>
                </a:solidFill>
              </a:rPr>
            </a:br>
            <a:r>
              <a:rPr lang="en-US" sz="1600">
                <a:solidFill>
                  <a:schemeClr val="dk1"/>
                </a:solidFill>
              </a:rPr>
              <a:t>Professor and Vice Chairman</a:t>
            </a:r>
            <a:br>
              <a:rPr lang="en-US" sz="1600">
                <a:solidFill>
                  <a:schemeClr val="dk1"/>
                </a:solidFill>
              </a:rPr>
            </a:br>
            <a:r>
              <a:rPr lang="en-US" sz="1600">
                <a:solidFill>
                  <a:schemeClr val="dk1"/>
                </a:solidFill>
              </a:rPr>
              <a:t>Department of Neurosurgery</a:t>
            </a:r>
            <a:br>
              <a:rPr lang="en-US" sz="1600">
                <a:solidFill>
                  <a:schemeClr val="dk1"/>
                </a:solidFill>
              </a:rPr>
            </a:br>
            <a:r>
              <a:rPr lang="en-US" sz="1600">
                <a:solidFill>
                  <a:schemeClr val="dk1"/>
                </a:solidFill>
              </a:rPr>
              <a:t>Heindl Scholar in Neuroscience</a:t>
            </a:r>
            <a:br>
              <a:rPr lang="en-US" sz="1600">
                <a:solidFill>
                  <a:schemeClr val="dk1"/>
                </a:solidFill>
              </a:rPr>
            </a:br>
            <a:r>
              <a:rPr lang="en-US" sz="1600">
                <a:solidFill>
                  <a:schemeClr val="dk1"/>
                </a:solidFill>
              </a:rPr>
              <a:t>University of Pittsburgh Medical Center</a:t>
            </a:r>
            <a:br>
              <a:rPr lang="en-US" sz="1600">
                <a:solidFill>
                  <a:schemeClr val="dk1"/>
                </a:solidFill>
              </a:rPr>
            </a:br>
            <a:r>
              <a:rPr lang="en-US" sz="1600">
                <a:solidFill>
                  <a:schemeClr val="dk1"/>
                </a:solidFill>
              </a:rPr>
              <a:t>Team Neurosurgeon, The Pittsburgh Steelers</a:t>
            </a:r>
            <a:endParaRPr/>
          </a:p>
          <a:p>
            <a:pPr marL="0" lvl="0" indent="0" algn="ctr" rtl="0">
              <a:spcBef>
                <a:spcPts val="400"/>
              </a:spcBef>
              <a:spcAft>
                <a:spcPts val="0"/>
              </a:spcAft>
              <a:buClr>
                <a:schemeClr val="dk1"/>
              </a:buClr>
              <a:buSzPts val="1600"/>
              <a:buNone/>
            </a:pPr>
            <a:r>
              <a:rPr lang="en-US" sz="1600">
                <a:solidFill>
                  <a:schemeClr val="dk1"/>
                </a:solidFill>
              </a:rPr>
              <a:t>Author: </a:t>
            </a:r>
            <a:r>
              <a:rPr lang="en-US" sz="1600" b="1" i="1">
                <a:solidFill>
                  <a:schemeClr val="dk1"/>
                </a:solidFill>
              </a:rPr>
              <a:t>The Longevity Factor</a:t>
            </a:r>
            <a:r>
              <a:rPr lang="en-US" sz="1600">
                <a:solidFill>
                  <a:schemeClr val="dk1"/>
                </a:solidFill>
              </a:rPr>
              <a:t> (Simon&amp;Schuster)</a:t>
            </a:r>
            <a:br>
              <a:rPr lang="en-US" sz="1600">
                <a:solidFill>
                  <a:schemeClr val="dk1"/>
                </a:solidFill>
              </a:rPr>
            </a:br>
            <a:r>
              <a:rPr lang="en-US" sz="2000" b="1">
                <a:solidFill>
                  <a:schemeClr val="dk1"/>
                </a:solidFill>
              </a:rPr>
              <a:t>Jeff Bost PAC</a:t>
            </a:r>
            <a:endParaRPr/>
          </a:p>
          <a:p>
            <a:pPr marL="0" lvl="0" indent="0" algn="ctr" rtl="0">
              <a:spcBef>
                <a:spcPts val="320"/>
              </a:spcBef>
              <a:spcAft>
                <a:spcPts val="0"/>
              </a:spcAft>
              <a:buClr>
                <a:schemeClr val="dk1"/>
              </a:buClr>
              <a:buSzPts val="1600"/>
              <a:buNone/>
            </a:pPr>
            <a:r>
              <a:rPr lang="en-US" sz="1600">
                <a:solidFill>
                  <a:schemeClr val="dk1"/>
                </a:solidFill>
              </a:rPr>
              <a:t>Clinical Instructor, Neurological Surgery </a:t>
            </a:r>
            <a:endParaRPr sz="1600">
              <a:solidFill>
                <a:schemeClr val="dk1"/>
              </a:solidFill>
            </a:endParaRPr>
          </a:p>
          <a:p>
            <a:pPr marL="0" lvl="0" indent="0" algn="ctr" rtl="0">
              <a:spcBef>
                <a:spcPts val="320"/>
              </a:spcBef>
              <a:spcAft>
                <a:spcPts val="0"/>
              </a:spcAft>
              <a:buClr>
                <a:schemeClr val="dk1"/>
              </a:buClr>
              <a:buSzPts val="1600"/>
              <a:buNone/>
            </a:pPr>
            <a:r>
              <a:rPr lang="en-US" sz="1600">
                <a:solidFill>
                  <a:schemeClr val="dk1"/>
                </a:solidFill>
              </a:rPr>
              <a:t>University of Pittsburgh Medical Center</a:t>
            </a:r>
            <a:endParaRPr/>
          </a:p>
          <a:p>
            <a:pPr marL="0" lvl="0" indent="0" algn="ctr" rtl="0">
              <a:spcBef>
                <a:spcPts val="320"/>
              </a:spcBef>
              <a:spcAft>
                <a:spcPts val="0"/>
              </a:spcAft>
              <a:buClr>
                <a:schemeClr val="dk1"/>
              </a:buClr>
              <a:buSzPts val="1600"/>
              <a:buNone/>
            </a:pPr>
            <a:r>
              <a:rPr lang="en-US" sz="1600">
                <a:solidFill>
                  <a:schemeClr val="dk1"/>
                </a:solidFill>
              </a:rPr>
              <a:t>Clinical Assistant Professor, Chatham University</a:t>
            </a:r>
            <a:endParaRPr/>
          </a:p>
        </p:txBody>
      </p:sp>
      <p:pic>
        <p:nvPicPr>
          <p:cNvPr id="92" name="Google Shape;92;p1"/>
          <p:cNvPicPr preferRelativeResize="0"/>
          <p:nvPr/>
        </p:nvPicPr>
        <p:blipFill rotWithShape="1">
          <a:blip r:embed="rId4">
            <a:alphaModFix/>
          </a:blip>
          <a:srcRect/>
          <a:stretch/>
        </p:blipFill>
        <p:spPr>
          <a:xfrm>
            <a:off x="6517820" y="1752600"/>
            <a:ext cx="1796143" cy="2514600"/>
          </a:xfrm>
          <a:prstGeom prst="rect">
            <a:avLst/>
          </a:prstGeom>
          <a:noFill/>
          <a:ln>
            <a:noFill/>
          </a:ln>
          <a:effectLst>
            <a:outerShdw blurRad="292100" dist="139700" dir="2700000" algn="tl" rotWithShape="0">
              <a:srgbClr val="333333">
                <a:alpha val="64705"/>
              </a:srgbClr>
            </a:outerShdw>
          </a:effectLst>
        </p:spPr>
      </p:pic>
      <p:pic>
        <p:nvPicPr>
          <p:cNvPr id="93" name="Google Shape;93;p1" descr="DSC00089"/>
          <p:cNvPicPr preferRelativeResize="0"/>
          <p:nvPr/>
        </p:nvPicPr>
        <p:blipFill rotWithShape="1">
          <a:blip r:embed="rId5">
            <a:alphaModFix/>
          </a:blip>
          <a:srcRect/>
          <a:stretch/>
        </p:blipFill>
        <p:spPr>
          <a:xfrm>
            <a:off x="4784820" y="2286000"/>
            <a:ext cx="1371600" cy="1028700"/>
          </a:xfrm>
          <a:prstGeom prst="rect">
            <a:avLst/>
          </a:prstGeom>
          <a:noFill/>
          <a:ln>
            <a:noFill/>
          </a:ln>
        </p:spPr>
      </p:pic>
      <p:pic>
        <p:nvPicPr>
          <p:cNvPr id="94" name="Google Shape;94;p1" descr="bettis"/>
          <p:cNvPicPr preferRelativeResize="0"/>
          <p:nvPr/>
        </p:nvPicPr>
        <p:blipFill rotWithShape="1">
          <a:blip r:embed="rId6">
            <a:alphaModFix/>
          </a:blip>
          <a:srcRect l="23317" t="22762" r="27530"/>
          <a:stretch/>
        </p:blipFill>
        <p:spPr>
          <a:xfrm>
            <a:off x="3565620" y="2286000"/>
            <a:ext cx="1001713" cy="1054100"/>
          </a:xfrm>
          <a:prstGeom prst="rect">
            <a:avLst/>
          </a:prstGeom>
          <a:noFill/>
          <a:ln>
            <a:noFill/>
          </a:ln>
        </p:spPr>
      </p:pic>
      <p:pic>
        <p:nvPicPr>
          <p:cNvPr id="95" name="Google Shape;95;p1" descr="Image3"/>
          <p:cNvPicPr preferRelativeResize="0"/>
          <p:nvPr/>
        </p:nvPicPr>
        <p:blipFill rotWithShape="1">
          <a:blip r:embed="rId7">
            <a:alphaModFix/>
          </a:blip>
          <a:srcRect/>
          <a:stretch/>
        </p:blipFill>
        <p:spPr>
          <a:xfrm>
            <a:off x="1889220" y="2286000"/>
            <a:ext cx="1568450" cy="1047750"/>
          </a:xfrm>
          <a:prstGeom prst="rect">
            <a:avLst/>
          </a:prstGeom>
          <a:noFill/>
          <a:ln>
            <a:noFill/>
          </a:ln>
        </p:spPr>
      </p:pic>
      <p:cxnSp>
        <p:nvCxnSpPr>
          <p:cNvPr id="96" name="Google Shape;96;p1"/>
          <p:cNvCxnSpPr/>
          <p:nvPr/>
        </p:nvCxnSpPr>
        <p:spPr>
          <a:xfrm>
            <a:off x="304800" y="2286000"/>
            <a:ext cx="6080220" cy="0"/>
          </a:xfrm>
          <a:prstGeom prst="straightConnector1">
            <a:avLst/>
          </a:prstGeom>
          <a:noFill/>
          <a:ln w="79375" cap="flat" cmpd="sng">
            <a:solidFill>
              <a:srgbClr val="800000"/>
            </a:solidFill>
            <a:prstDash val="solid"/>
            <a:round/>
            <a:headEnd type="none" w="med" len="med"/>
            <a:tailEnd type="none" w="med" len="med"/>
          </a:ln>
        </p:spPr>
      </p:cxnSp>
      <p:cxnSp>
        <p:nvCxnSpPr>
          <p:cNvPr id="97" name="Google Shape;97;p1"/>
          <p:cNvCxnSpPr/>
          <p:nvPr/>
        </p:nvCxnSpPr>
        <p:spPr>
          <a:xfrm>
            <a:off x="304800" y="3340100"/>
            <a:ext cx="6080220" cy="12700"/>
          </a:xfrm>
          <a:prstGeom prst="straightConnector1">
            <a:avLst/>
          </a:prstGeom>
          <a:noFill/>
          <a:ln w="79375" cap="flat" cmpd="sng">
            <a:solidFill>
              <a:srgbClr val="800000"/>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0C5A-2779-9B09-3FB6-54D079391879}"/>
              </a:ext>
            </a:extLst>
          </p:cNvPr>
          <p:cNvSpPr>
            <a:spLocks noGrp="1"/>
          </p:cNvSpPr>
          <p:nvPr>
            <p:ph type="title"/>
          </p:nvPr>
        </p:nvSpPr>
        <p:spPr>
          <a:xfrm>
            <a:off x="457200" y="97085"/>
            <a:ext cx="8229600" cy="701906"/>
          </a:xfrm>
        </p:spPr>
        <p:txBody>
          <a:bodyPr>
            <a:normAutofit/>
          </a:bodyPr>
          <a:lstStyle/>
          <a:p>
            <a:r>
              <a:rPr lang="en-US" b="1" dirty="0"/>
              <a:t>Stages of Alzheimer's disease</a:t>
            </a:r>
          </a:p>
        </p:txBody>
      </p:sp>
      <p:sp>
        <p:nvSpPr>
          <p:cNvPr id="3" name="Text Placeholder 2">
            <a:extLst>
              <a:ext uri="{FF2B5EF4-FFF2-40B4-BE49-F238E27FC236}">
                <a16:creationId xmlns:a16="http://schemas.microsoft.com/office/drawing/2014/main" id="{02B33C90-2B79-121A-E245-97CE83F64864}"/>
              </a:ext>
            </a:extLst>
          </p:cNvPr>
          <p:cNvSpPr>
            <a:spLocks noGrp="1"/>
          </p:cNvSpPr>
          <p:nvPr>
            <p:ph type="body" idx="1"/>
          </p:nvPr>
        </p:nvSpPr>
        <p:spPr>
          <a:xfrm>
            <a:off x="332913" y="798991"/>
            <a:ext cx="8229600" cy="5885895"/>
          </a:xfrm>
        </p:spPr>
        <p:txBody>
          <a:bodyPr>
            <a:normAutofit fontScale="55000" lnSpcReduction="20000"/>
          </a:bodyPr>
          <a:lstStyle/>
          <a:p>
            <a:pPr marL="114300" indent="0">
              <a:lnSpc>
                <a:spcPct val="120000"/>
              </a:lnSpc>
              <a:buNone/>
            </a:pPr>
            <a:r>
              <a:rPr lang="en-US" b="1" dirty="0"/>
              <a:t>Mild Alzheimer’s disease</a:t>
            </a:r>
          </a:p>
          <a:p>
            <a:pPr>
              <a:lnSpc>
                <a:spcPct val="120000"/>
              </a:lnSpc>
            </a:pPr>
            <a:r>
              <a:rPr lang="en-US" dirty="0"/>
              <a:t>As Alzheimer’s worsens, people experience greater memory loss and other cognitive difficulties. Wandering and getting lost, trouble handling money and paying bills, repeating questions, taking longer to complete normal daily tasks, decline in hygiene and personality and behavior changes. People are often diagnosed in this stage.</a:t>
            </a:r>
          </a:p>
          <a:p>
            <a:pPr marL="114300" indent="0">
              <a:lnSpc>
                <a:spcPct val="120000"/>
              </a:lnSpc>
              <a:buNone/>
            </a:pPr>
            <a:r>
              <a:rPr lang="en-US" b="1" dirty="0"/>
              <a:t>Moderate Alzheimer’s disease</a:t>
            </a:r>
          </a:p>
          <a:p>
            <a:pPr>
              <a:lnSpc>
                <a:spcPct val="120000"/>
              </a:lnSpc>
            </a:pPr>
            <a:r>
              <a:rPr lang="en-US" dirty="0"/>
              <a:t>In this stage, damage occurs in areas of the brain that control language, reasoning, conscious thought, and sensory processing, such as the ability to correctly detect sounds and smells. Memory loss and confusion grow worse, and people begin to have problems recognizing family and friends. They may be unable to learn new things, carry out multistep tasks such as getting dressed, or cope with new situations. In addition, people at this stage may have hallucinations, delusions, and paranoia and may behave impulsively.</a:t>
            </a:r>
          </a:p>
          <a:p>
            <a:pPr marL="114300" indent="0">
              <a:lnSpc>
                <a:spcPct val="120000"/>
              </a:lnSpc>
              <a:buNone/>
            </a:pPr>
            <a:r>
              <a:rPr lang="en-US" b="1" dirty="0"/>
              <a:t>Severe (End-stage) Alzheimer’s disease</a:t>
            </a:r>
          </a:p>
          <a:p>
            <a:pPr>
              <a:lnSpc>
                <a:spcPct val="120000"/>
              </a:lnSpc>
            </a:pPr>
            <a:r>
              <a:rPr lang="en-US" dirty="0"/>
              <a:t>Ultimately, plaques and tangles spread throughout the brain, and brain tissue shrinks significantly. People with severe Alzheimer’s cannot communicate and are completely dependent on others for their care. Near the end of life, the person may be in bed most or all of the time as the body shuts down.</a:t>
            </a:r>
          </a:p>
        </p:txBody>
      </p:sp>
    </p:spTree>
    <p:extLst>
      <p:ext uri="{BB962C8B-B14F-4D97-AF65-F5344CB8AC3E}">
        <p14:creationId xmlns:p14="http://schemas.microsoft.com/office/powerpoint/2010/main" val="316011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457200" y="274638"/>
            <a:ext cx="51054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Diagnosing AD</a:t>
            </a:r>
            <a:endParaRPr b="1"/>
          </a:p>
        </p:txBody>
      </p:sp>
      <p:sp>
        <p:nvSpPr>
          <p:cNvPr id="110" name="Google Shape;110;p3"/>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fontScale="77500" lnSpcReduction="20000"/>
          </a:bodyPr>
          <a:lstStyle/>
          <a:p>
            <a:pPr marL="114300" indent="0" algn="l">
              <a:lnSpc>
                <a:spcPct val="120000"/>
              </a:lnSpc>
              <a:buNone/>
            </a:pPr>
            <a:r>
              <a:rPr lang="en-US" b="0" i="0" u="sng" dirty="0">
                <a:solidFill>
                  <a:srgbClr val="000000"/>
                </a:solidFill>
                <a:effectLst/>
                <a:latin typeface="Source Sans Pro" panose="020B0503030403020204" pitchFamily="34" charset="0"/>
              </a:rPr>
              <a:t>Typically a Neurologist or Psychiatrist </a:t>
            </a:r>
          </a:p>
          <a:p>
            <a:pPr algn="l">
              <a:lnSpc>
                <a:spcPct val="120000"/>
              </a:lnSpc>
            </a:pPr>
            <a:r>
              <a:rPr lang="en-US" b="0" i="0" dirty="0">
                <a:solidFill>
                  <a:srgbClr val="000000"/>
                </a:solidFill>
                <a:effectLst/>
                <a:latin typeface="Source Sans Pro" panose="020B0503030403020204" pitchFamily="34" charset="0"/>
              </a:rPr>
              <a:t>Ask the person and a family member or friend questions about overall health, use of prescription and over-the-counter medicines, diet, past medical problems, ability to carry out daily activities, and changes in behavior and personality.</a:t>
            </a:r>
          </a:p>
          <a:p>
            <a:pPr algn="l">
              <a:lnSpc>
                <a:spcPct val="120000"/>
              </a:lnSpc>
              <a:buFont typeface="Arial" panose="020B0604020202020204" pitchFamily="34" charset="0"/>
              <a:buChar char="•"/>
            </a:pPr>
            <a:r>
              <a:rPr lang="en-US" b="0" i="0" dirty="0">
                <a:solidFill>
                  <a:srgbClr val="000000"/>
                </a:solidFill>
                <a:effectLst/>
                <a:latin typeface="Source Sans Pro" panose="020B0503030403020204" pitchFamily="34" charset="0"/>
              </a:rPr>
              <a:t>Conduct tests of memory, problem solving, attention, counting, and language.</a:t>
            </a:r>
          </a:p>
          <a:p>
            <a:pPr algn="l">
              <a:lnSpc>
                <a:spcPct val="120000"/>
              </a:lnSpc>
              <a:buFont typeface="Arial" panose="020B0604020202020204" pitchFamily="34" charset="0"/>
              <a:buChar char="•"/>
            </a:pPr>
            <a:r>
              <a:rPr lang="en-US" b="0" i="0" dirty="0">
                <a:solidFill>
                  <a:srgbClr val="000000"/>
                </a:solidFill>
                <a:effectLst/>
                <a:latin typeface="Source Sans Pro" panose="020B0503030403020204" pitchFamily="34" charset="0"/>
              </a:rPr>
              <a:t>Carry out standard medical tests, such as blood and urine tests, to identify other possible causes of the problem.</a:t>
            </a:r>
          </a:p>
          <a:p>
            <a:pPr algn="l">
              <a:lnSpc>
                <a:spcPct val="120000"/>
              </a:lnSpc>
              <a:buFont typeface="Arial" panose="020B0604020202020204" pitchFamily="34" charset="0"/>
              <a:buChar char="•"/>
            </a:pPr>
            <a:r>
              <a:rPr lang="en-US" b="0" i="0" dirty="0">
                <a:solidFill>
                  <a:srgbClr val="000000"/>
                </a:solidFill>
                <a:effectLst/>
                <a:latin typeface="Source Sans Pro" panose="020B0503030403020204" pitchFamily="34" charset="0"/>
              </a:rPr>
              <a:t>Perform brain scans, such as computed tomography (CT), magnetic resonance imaging (MRI), or positron emission tomography (PET), to support an Alzheimer’s diagnosis or to rule out other possible causes for symptoms.</a:t>
            </a:r>
          </a:p>
          <a:p>
            <a:pPr marL="342900" lvl="0" indent="-139700" algn="l" rtl="0">
              <a:spcBef>
                <a:spcPts val="640"/>
              </a:spcBef>
              <a:spcAft>
                <a:spcPts val="0"/>
              </a:spcAft>
              <a:buClr>
                <a:schemeClr val="dk1"/>
              </a:buClr>
              <a:buSzPts val="3200"/>
              <a:buNone/>
            </a:pPr>
            <a:endParaRPr dirty="0"/>
          </a:p>
        </p:txBody>
      </p:sp>
      <p:pic>
        <p:nvPicPr>
          <p:cNvPr id="112" name="Google Shape;112;p3" descr="http://iowaworkcomplaw.com/wp-content/uploads/2012/07/independent_medical_examination3.jpg"/>
          <p:cNvPicPr preferRelativeResize="0"/>
          <p:nvPr/>
        </p:nvPicPr>
        <p:blipFill rotWithShape="1">
          <a:blip r:embed="rId3">
            <a:alphaModFix/>
          </a:blip>
          <a:srcRect/>
          <a:stretch/>
        </p:blipFill>
        <p:spPr>
          <a:xfrm>
            <a:off x="5638800" y="0"/>
            <a:ext cx="2041686" cy="16397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457200" y="274638"/>
            <a:ext cx="51054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Diagnosing AD</a:t>
            </a:r>
            <a:endParaRPr b="1"/>
          </a:p>
        </p:txBody>
      </p:sp>
      <p:sp>
        <p:nvSpPr>
          <p:cNvPr id="110" name="Google Shape;110;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t>AD is diagnosed clinically after other dementia-related conditions are eliminated as the cause</a:t>
            </a:r>
            <a:endParaRPr dirty="0"/>
          </a:p>
          <a:p>
            <a:pPr marL="342900" lvl="0">
              <a:spcBef>
                <a:spcPts val="640"/>
              </a:spcBef>
              <a:buSzPts val="3200"/>
            </a:pPr>
            <a:r>
              <a:rPr lang="en-US" dirty="0"/>
              <a:t>Tests like CT Scan, MRI, and SPECT (Blood Flow Scan) are used to exclude other causes</a:t>
            </a:r>
            <a:endParaRPr dirty="0"/>
          </a:p>
          <a:p>
            <a:pPr marL="342900" lvl="0" indent="-342900" algn="l" rtl="0">
              <a:spcBef>
                <a:spcPts val="640"/>
              </a:spcBef>
              <a:spcAft>
                <a:spcPts val="0"/>
              </a:spcAft>
              <a:buClr>
                <a:schemeClr val="dk1"/>
              </a:buClr>
              <a:buSzPts val="3200"/>
              <a:buChar char="•"/>
            </a:pPr>
            <a:r>
              <a:rPr lang="en-US" dirty="0"/>
              <a:t>Post-mortem evaluation is the only definitive method</a:t>
            </a:r>
            <a:endParaRPr dirty="0"/>
          </a:p>
          <a:p>
            <a:pPr marL="342900" lvl="0" indent="-139700" algn="l" rtl="0">
              <a:spcBef>
                <a:spcPts val="640"/>
              </a:spcBef>
              <a:spcAft>
                <a:spcPts val="0"/>
              </a:spcAft>
              <a:buClr>
                <a:schemeClr val="dk1"/>
              </a:buClr>
              <a:buSzPts val="3200"/>
              <a:buNone/>
            </a:pPr>
            <a:endParaRPr dirty="0"/>
          </a:p>
        </p:txBody>
      </p:sp>
      <p:pic>
        <p:nvPicPr>
          <p:cNvPr id="112" name="Google Shape;112;p3" descr="http://iowaworkcomplaw.com/wp-content/uploads/2012/07/independent_medical_examination3.jpg"/>
          <p:cNvPicPr preferRelativeResize="0"/>
          <p:nvPr/>
        </p:nvPicPr>
        <p:blipFill rotWithShape="1">
          <a:blip r:embed="rId3">
            <a:alphaModFix/>
          </a:blip>
          <a:srcRect/>
          <a:stretch/>
        </p:blipFill>
        <p:spPr>
          <a:xfrm>
            <a:off x="5638800" y="0"/>
            <a:ext cx="2041686" cy="1639730"/>
          </a:xfrm>
          <a:prstGeom prst="rect">
            <a:avLst/>
          </a:prstGeom>
          <a:noFill/>
          <a:ln>
            <a:noFill/>
          </a:ln>
        </p:spPr>
      </p:pic>
    </p:spTree>
    <p:extLst>
      <p:ext uri="{BB962C8B-B14F-4D97-AF65-F5344CB8AC3E}">
        <p14:creationId xmlns:p14="http://schemas.microsoft.com/office/powerpoint/2010/main" val="228214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3098B-D79D-BE47-E34C-1DC4A0FD2CA0}"/>
              </a:ext>
            </a:extLst>
          </p:cNvPr>
          <p:cNvSpPr>
            <a:spLocks noGrp="1"/>
          </p:cNvSpPr>
          <p:nvPr>
            <p:ph type="title"/>
          </p:nvPr>
        </p:nvSpPr>
        <p:spPr>
          <a:xfrm>
            <a:off x="457200" y="53549"/>
            <a:ext cx="8229600" cy="675273"/>
          </a:xfrm>
        </p:spPr>
        <p:txBody>
          <a:bodyPr>
            <a:normAutofit fontScale="90000"/>
          </a:bodyPr>
          <a:lstStyle/>
          <a:p>
            <a:r>
              <a:rPr lang="en-US" dirty="0"/>
              <a:t>Role of PET SCANS?</a:t>
            </a:r>
          </a:p>
        </p:txBody>
      </p:sp>
      <p:sp>
        <p:nvSpPr>
          <p:cNvPr id="3" name="Text Placeholder 2">
            <a:extLst>
              <a:ext uri="{FF2B5EF4-FFF2-40B4-BE49-F238E27FC236}">
                <a16:creationId xmlns:a16="http://schemas.microsoft.com/office/drawing/2014/main" id="{A3E2BDE7-E004-D075-BA07-FF3515683AF6}"/>
              </a:ext>
            </a:extLst>
          </p:cNvPr>
          <p:cNvSpPr>
            <a:spLocks noGrp="1"/>
          </p:cNvSpPr>
          <p:nvPr>
            <p:ph type="body" idx="1"/>
          </p:nvPr>
        </p:nvSpPr>
        <p:spPr>
          <a:xfrm>
            <a:off x="341791" y="816745"/>
            <a:ext cx="8229600" cy="5987705"/>
          </a:xfrm>
        </p:spPr>
        <p:txBody>
          <a:bodyPr>
            <a:normAutofit fontScale="85000" lnSpcReduction="20000"/>
          </a:bodyPr>
          <a:lstStyle/>
          <a:p>
            <a:pPr>
              <a:lnSpc>
                <a:spcPct val="120000"/>
              </a:lnSpc>
            </a:pPr>
            <a:r>
              <a:rPr lang="en-US" dirty="0">
                <a:latin typeface="Calibri" panose="020F0502020204030204" pitchFamily="34" charset="0"/>
                <a:cs typeface="Calibri" panose="020F0502020204030204" pitchFamily="34" charset="0"/>
              </a:rPr>
              <a:t>Recently, PET scans (positron emission tomography), a form of brain imaging, has been used to detect Alzheimer's-related "plaques" </a:t>
            </a:r>
          </a:p>
          <a:p>
            <a:pPr>
              <a:lnSpc>
                <a:spcPct val="120000"/>
              </a:lnSpc>
            </a:pPr>
            <a:r>
              <a:rPr lang="en-US" b="1" dirty="0">
                <a:solidFill>
                  <a:srgbClr val="FF0000"/>
                </a:solidFill>
                <a:latin typeface="Calibri" panose="020F0502020204030204" pitchFamily="34" charset="0"/>
                <a:cs typeface="Calibri" panose="020F0502020204030204" pitchFamily="34" charset="0"/>
              </a:rPr>
              <a:t>These same PET scans have found plaques in non-demented subjects </a:t>
            </a:r>
          </a:p>
          <a:p>
            <a:pPr>
              <a:lnSpc>
                <a:spcPct val="120000"/>
              </a:lnSpc>
            </a:pPr>
            <a:r>
              <a:rPr lang="en-US" dirty="0">
                <a:solidFill>
                  <a:srgbClr val="FF0000"/>
                </a:solidFill>
                <a:latin typeface="Calibri" panose="020F0502020204030204" pitchFamily="34" charset="0"/>
                <a:cs typeface="Calibri" panose="020F0502020204030204" pitchFamily="34" charset="0"/>
              </a:rPr>
              <a:t>In these cases the location of the plaques were not associated with symptoms. (Not at the TIPPING POINT)</a:t>
            </a:r>
          </a:p>
          <a:p>
            <a:pPr>
              <a:lnSpc>
                <a:spcPct val="120000"/>
              </a:lnSpc>
            </a:pPr>
            <a:r>
              <a:rPr lang="en-US" b="1" dirty="0">
                <a:solidFill>
                  <a:srgbClr val="FF0000"/>
                </a:solidFill>
                <a:latin typeface="Calibri" panose="020F0502020204030204" pitchFamily="34" charset="0"/>
                <a:cs typeface="Calibri" panose="020F0502020204030204" pitchFamily="34" charset="0"/>
              </a:rPr>
              <a:t>Brain pathological changes (build up) that can eventually leads to clinical symptoms of AD can begin years before the onset of symptoms</a:t>
            </a:r>
          </a:p>
          <a:p>
            <a:pPr>
              <a:lnSpc>
                <a:spcPct val="120000"/>
              </a:lnSpc>
            </a:pPr>
            <a:r>
              <a:rPr lang="en-US" dirty="0">
                <a:solidFill>
                  <a:schemeClr val="tx1"/>
                </a:solidFill>
                <a:latin typeface="Calibri" panose="020F0502020204030204" pitchFamily="34" charset="0"/>
                <a:cs typeface="Calibri" panose="020F0502020204030204" pitchFamily="34" charset="0"/>
              </a:rPr>
              <a:t>PET Scan must always have associated clinical symptoms</a:t>
            </a:r>
            <a:r>
              <a:rPr lang="en-US"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of AD before the clinical diagnosis is made.</a:t>
            </a:r>
          </a:p>
          <a:p>
            <a:pPr>
              <a:lnSpc>
                <a:spcPct val="120000"/>
              </a:lnSpc>
            </a:pPr>
            <a:r>
              <a:rPr lang="en-US" dirty="0">
                <a:latin typeface="Calibri" panose="020F0502020204030204" pitchFamily="34" charset="0"/>
                <a:cs typeface="Calibri" panose="020F0502020204030204" pitchFamily="34" charset="0"/>
              </a:rPr>
              <a:t>Most times AD diagnosis is made based on symptoms and the exclusion of other reversable causes of dementia. </a:t>
            </a:r>
          </a:p>
          <a:p>
            <a:endParaRPr lang="en-US" dirty="0"/>
          </a:p>
        </p:txBody>
      </p:sp>
    </p:spTree>
    <p:extLst>
      <p:ext uri="{BB962C8B-B14F-4D97-AF65-F5344CB8AC3E}">
        <p14:creationId xmlns:p14="http://schemas.microsoft.com/office/powerpoint/2010/main" val="315182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dirty="0"/>
              <a:t>Microscopic Pathology of AD</a:t>
            </a:r>
            <a:endParaRPr b="1" dirty="0"/>
          </a:p>
        </p:txBody>
      </p:sp>
      <p:sp>
        <p:nvSpPr>
          <p:cNvPr id="134" name="Google Shape;134;p6"/>
          <p:cNvSpPr txBox="1">
            <a:spLocks noGrp="1"/>
          </p:cNvSpPr>
          <p:nvPr>
            <p:ph type="body" idx="1"/>
          </p:nvPr>
        </p:nvSpPr>
        <p:spPr>
          <a:xfrm>
            <a:off x="304800" y="1371599"/>
            <a:ext cx="8075720" cy="5375429"/>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20000"/>
              </a:lnSpc>
              <a:spcBef>
                <a:spcPts val="0"/>
              </a:spcBef>
              <a:spcAft>
                <a:spcPts val="0"/>
              </a:spcAft>
              <a:buClr>
                <a:schemeClr val="dk1"/>
              </a:buClr>
              <a:buSzPts val="3200"/>
              <a:buNone/>
            </a:pPr>
            <a:r>
              <a:rPr lang="en-US" sz="4000" b="1" dirty="0"/>
              <a:t>There are 3 consistent neuropathological hallmarks:</a:t>
            </a:r>
            <a:endParaRPr sz="4000" b="1" dirty="0"/>
          </a:p>
          <a:p>
            <a:pPr marL="342900" lvl="0" indent="-342900" algn="l" rtl="0">
              <a:lnSpc>
                <a:spcPct val="120000"/>
              </a:lnSpc>
              <a:spcBef>
                <a:spcPts val="640"/>
              </a:spcBef>
              <a:spcAft>
                <a:spcPts val="0"/>
              </a:spcAft>
              <a:buClr>
                <a:schemeClr val="dk1"/>
              </a:buClr>
              <a:buSzPts val="3200"/>
              <a:buChar char="•"/>
            </a:pPr>
            <a:r>
              <a:rPr lang="en-US" b="1" dirty="0"/>
              <a:t>Amyloid-rich senile plaques </a:t>
            </a:r>
            <a:r>
              <a:rPr lang="en-US" dirty="0"/>
              <a:t>-Pathologic amyloids forms when previously healthy proteins lose their normal structure and physiological functions (misfolding) and form fibrous deposits in amyloid plaques around cells which can disrupt the healthy function of tissues and organs.</a:t>
            </a:r>
            <a:endParaRPr dirty="0"/>
          </a:p>
          <a:p>
            <a:pPr marL="342900" lvl="0" indent="-342900" algn="l" rtl="0">
              <a:lnSpc>
                <a:spcPct val="120000"/>
              </a:lnSpc>
              <a:spcBef>
                <a:spcPts val="640"/>
              </a:spcBef>
              <a:spcAft>
                <a:spcPts val="0"/>
              </a:spcAft>
              <a:buClr>
                <a:schemeClr val="dk1"/>
              </a:buClr>
              <a:buSzPts val="3200"/>
              <a:buChar char="•"/>
            </a:pPr>
            <a:r>
              <a:rPr lang="en-US" b="1" dirty="0"/>
              <a:t>Neurofibrillary tangles </a:t>
            </a:r>
            <a:r>
              <a:rPr lang="en-US" dirty="0"/>
              <a:t>- In healthy neurons, tau normally binds to and stabilizes microtubules (neuron feeding tubes). In Alzheimer's disease, however, abnormal chemical changes cause tau to detach from microtubules and stick to other tau molecules, forming threads that eventually join to form tangles inside neurons.</a:t>
            </a:r>
            <a:endParaRPr dirty="0"/>
          </a:p>
          <a:p>
            <a:pPr marL="342900" lvl="0" indent="-342900" algn="l" rtl="0">
              <a:lnSpc>
                <a:spcPct val="120000"/>
              </a:lnSpc>
              <a:spcBef>
                <a:spcPts val="640"/>
              </a:spcBef>
              <a:spcAft>
                <a:spcPts val="0"/>
              </a:spcAft>
              <a:buClr>
                <a:schemeClr val="dk1"/>
              </a:buClr>
              <a:buSzPts val="3200"/>
              <a:buChar char="•"/>
            </a:pPr>
            <a:r>
              <a:rPr lang="en-US" dirty="0"/>
              <a:t>Finally, </a:t>
            </a:r>
            <a:r>
              <a:rPr lang="en-US" b="1" dirty="0"/>
              <a:t>Neuronal degeneration </a:t>
            </a:r>
            <a:r>
              <a:rPr lang="en-US" dirty="0"/>
              <a:t>occurs, brain cells die and the functions that they control deteriorate.</a:t>
            </a:r>
            <a:endParaRPr dirty="0"/>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Traditional Risk Factors for AD</a:t>
            </a:r>
            <a:endParaRPr b="1"/>
          </a:p>
        </p:txBody>
      </p:sp>
      <p:sp>
        <p:nvSpPr>
          <p:cNvPr id="142" name="Google Shape;142;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0000"/>
              </a:buClr>
              <a:buSzPts val="3200"/>
              <a:buNone/>
            </a:pPr>
            <a:r>
              <a:rPr lang="en-US" b="1">
                <a:solidFill>
                  <a:srgbClr val="FF0000"/>
                </a:solidFill>
              </a:rPr>
              <a:t>Advance Age</a:t>
            </a:r>
            <a:endParaRPr b="1">
              <a:solidFill>
                <a:srgbClr val="FF0000"/>
              </a:solidFill>
            </a:endParaRPr>
          </a:p>
          <a:p>
            <a:pPr marL="342900" lvl="0" indent="-342900" algn="l" rtl="0">
              <a:spcBef>
                <a:spcPts val="640"/>
              </a:spcBef>
              <a:spcAft>
                <a:spcPts val="0"/>
              </a:spcAft>
              <a:buClr>
                <a:schemeClr val="dk1"/>
              </a:buClr>
              <a:buSzPts val="3200"/>
              <a:buChar char="•"/>
            </a:pPr>
            <a:r>
              <a:rPr lang="en-US"/>
              <a:t>Female</a:t>
            </a:r>
            <a:endParaRPr/>
          </a:p>
          <a:p>
            <a:pPr marL="342900" lvl="0" indent="-342900" algn="l" rtl="0">
              <a:spcBef>
                <a:spcPts val="640"/>
              </a:spcBef>
              <a:spcAft>
                <a:spcPts val="0"/>
              </a:spcAft>
              <a:buClr>
                <a:schemeClr val="dk1"/>
              </a:buClr>
              <a:buSzPts val="3200"/>
              <a:buChar char="•"/>
            </a:pPr>
            <a:r>
              <a:rPr lang="en-US"/>
              <a:t>H/O Cardiovascular disease</a:t>
            </a:r>
            <a:endParaRPr/>
          </a:p>
          <a:p>
            <a:pPr marL="342900" lvl="0" indent="-342900" algn="l" rtl="0">
              <a:spcBef>
                <a:spcPts val="640"/>
              </a:spcBef>
              <a:spcAft>
                <a:spcPts val="0"/>
              </a:spcAft>
              <a:buClr>
                <a:schemeClr val="dk1"/>
              </a:buClr>
              <a:buSzPts val="3200"/>
              <a:buChar char="•"/>
            </a:pPr>
            <a:r>
              <a:rPr lang="en-US"/>
              <a:t>Elevated BP</a:t>
            </a:r>
            <a:endParaRPr/>
          </a:p>
          <a:p>
            <a:pPr marL="342900" lvl="0" indent="-342900" algn="l" rtl="0">
              <a:spcBef>
                <a:spcPts val="640"/>
              </a:spcBef>
              <a:spcAft>
                <a:spcPts val="0"/>
              </a:spcAft>
              <a:buClr>
                <a:schemeClr val="dk1"/>
              </a:buClr>
              <a:buSzPts val="3200"/>
              <a:buChar char="•"/>
            </a:pPr>
            <a:r>
              <a:rPr lang="en-US"/>
              <a:t>H/O MCI*</a:t>
            </a:r>
            <a:endParaRPr/>
          </a:p>
          <a:p>
            <a:pPr marL="342900" lvl="0" indent="-342900" algn="l" rtl="0">
              <a:spcBef>
                <a:spcPts val="640"/>
              </a:spcBef>
              <a:spcAft>
                <a:spcPts val="0"/>
              </a:spcAft>
              <a:buClr>
                <a:schemeClr val="dk1"/>
              </a:buClr>
              <a:buSzPts val="3200"/>
              <a:buChar char="•"/>
            </a:pPr>
            <a:r>
              <a:rPr lang="en-US"/>
              <a:t>H/O Traumatic brain injury</a:t>
            </a:r>
            <a:endParaRPr/>
          </a:p>
        </p:txBody>
      </p:sp>
      <p:sp>
        <p:nvSpPr>
          <p:cNvPr id="143" name="Google Shape;143;p7"/>
          <p:cNvSpPr/>
          <p:nvPr/>
        </p:nvSpPr>
        <p:spPr>
          <a:xfrm flipH="1">
            <a:off x="4800600" y="2362200"/>
            <a:ext cx="1676400" cy="2743200"/>
          </a:xfrm>
          <a:prstGeom prst="leftBrace">
            <a:avLst>
              <a:gd name="adj1" fmla="val 8333"/>
              <a:gd name="adj2" fmla="val 50000"/>
            </a:avLst>
          </a:prstGeom>
          <a:noFill/>
          <a:ln w="571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7"/>
          <p:cNvSpPr/>
          <p:nvPr/>
        </p:nvSpPr>
        <p:spPr>
          <a:xfrm>
            <a:off x="6172200" y="3472190"/>
            <a:ext cx="2087442" cy="523220"/>
          </a:xfrm>
          <a:prstGeom prst="rect">
            <a:avLst/>
          </a:prstGeom>
          <a:noFill/>
          <a:ln>
            <a:noFill/>
          </a:ln>
        </p:spPr>
        <p:txBody>
          <a:bodyPr spcFirstLastPara="1" wrap="square" lIns="0" tIns="0" rIns="0" bIns="0" anchor="ctr" anchorCtr="0">
            <a:noAutofit/>
          </a:bodyPr>
          <a:lstStyle/>
          <a:p>
            <a:pPr marL="457200" marR="0" lvl="1" indent="0" algn="l" rtl="0">
              <a:spcBef>
                <a:spcPts val="0"/>
              </a:spcBef>
              <a:spcAft>
                <a:spcPts val="0"/>
              </a:spcAft>
              <a:buNone/>
            </a:pPr>
            <a:r>
              <a:rPr lang="en-US" sz="2800" b="1" i="0" u="none" strike="noStrike" cap="none">
                <a:solidFill>
                  <a:srgbClr val="FF0000"/>
                </a:solidFill>
                <a:latin typeface="Calibri"/>
                <a:ea typeface="Calibri"/>
                <a:cs typeface="Calibri"/>
                <a:sym typeface="Calibri"/>
              </a:rPr>
              <a:t>Possible</a:t>
            </a:r>
            <a:endParaRPr/>
          </a:p>
        </p:txBody>
      </p:sp>
      <p:sp>
        <p:nvSpPr>
          <p:cNvPr id="145" name="Google Shape;145;p7"/>
          <p:cNvSpPr/>
          <p:nvPr/>
        </p:nvSpPr>
        <p:spPr>
          <a:xfrm flipH="1">
            <a:off x="4800600" y="1664910"/>
            <a:ext cx="1676400" cy="544890"/>
          </a:xfrm>
          <a:prstGeom prst="leftBrace">
            <a:avLst>
              <a:gd name="adj1" fmla="val 8333"/>
              <a:gd name="adj2" fmla="val 50000"/>
            </a:avLst>
          </a:prstGeom>
          <a:noFill/>
          <a:ln w="571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7"/>
          <p:cNvSpPr/>
          <p:nvPr/>
        </p:nvSpPr>
        <p:spPr>
          <a:xfrm>
            <a:off x="6172200" y="1675745"/>
            <a:ext cx="2087442" cy="523220"/>
          </a:xfrm>
          <a:prstGeom prst="rect">
            <a:avLst/>
          </a:prstGeom>
          <a:noFill/>
          <a:ln>
            <a:noFill/>
          </a:ln>
        </p:spPr>
        <p:txBody>
          <a:bodyPr spcFirstLastPara="1" wrap="square" lIns="0" tIns="0" rIns="0" bIns="0" anchor="ctr" anchorCtr="0">
            <a:noAutofit/>
          </a:bodyPr>
          <a:lstStyle/>
          <a:p>
            <a:pPr marL="457200" marR="0" lvl="1" indent="0" algn="l" rtl="0">
              <a:spcBef>
                <a:spcPts val="0"/>
              </a:spcBef>
              <a:spcAft>
                <a:spcPts val="0"/>
              </a:spcAft>
              <a:buNone/>
            </a:pPr>
            <a:r>
              <a:rPr lang="en-US" sz="2800" b="1" i="0" u="none" strike="noStrike" cap="none">
                <a:solidFill>
                  <a:srgbClr val="FF0000"/>
                </a:solidFill>
                <a:latin typeface="Calibri"/>
                <a:ea typeface="Calibri"/>
                <a:cs typeface="Calibri"/>
                <a:sym typeface="Calibri"/>
              </a:rPr>
              <a:t>Certain</a:t>
            </a:r>
            <a:endParaRPr sz="2800" b="1" i="0" u="none" strike="noStrike" cap="none">
              <a:solidFill>
                <a:srgbClr val="FF0000"/>
              </a:solidFill>
              <a:latin typeface="Calibri"/>
              <a:ea typeface="Calibri"/>
              <a:cs typeface="Calibri"/>
              <a:sym typeface="Calibri"/>
            </a:endParaRPr>
          </a:p>
        </p:txBody>
      </p:sp>
      <p:sp>
        <p:nvSpPr>
          <p:cNvPr id="147" name="Google Shape;147;p7"/>
          <p:cNvSpPr/>
          <p:nvPr/>
        </p:nvSpPr>
        <p:spPr>
          <a:xfrm>
            <a:off x="228600" y="5486400"/>
            <a:ext cx="8610600" cy="120032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t>
            </a:r>
            <a:r>
              <a:rPr lang="en-US" sz="2400" b="1">
                <a:solidFill>
                  <a:schemeClr val="dk1"/>
                </a:solidFill>
                <a:latin typeface="Calibri"/>
                <a:ea typeface="Calibri"/>
                <a:cs typeface="Calibri"/>
                <a:sym typeface="Calibri"/>
              </a:rPr>
              <a:t>Mild Cognitive Impairment </a:t>
            </a:r>
            <a:r>
              <a:rPr lang="en-US" sz="2400">
                <a:solidFill>
                  <a:schemeClr val="dk1"/>
                </a:solidFill>
                <a:latin typeface="Calibri"/>
                <a:ea typeface="Calibri"/>
                <a:cs typeface="Calibri"/>
                <a:sym typeface="Calibri"/>
              </a:rPr>
              <a:t>- subtle memory changes that do not significantly affect daily life. People affected with MCI are at high risk to convert into AD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Genetic Risk Factors for AD</a:t>
            </a:r>
            <a:endParaRPr b="1"/>
          </a:p>
        </p:txBody>
      </p:sp>
      <p:sp>
        <p:nvSpPr>
          <p:cNvPr id="153" name="Google Shape;153;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b="1" i="1"/>
              <a:t>Mutations of chromosomes </a:t>
            </a:r>
            <a:r>
              <a:rPr lang="en-US"/>
              <a:t>1, 14, 21</a:t>
            </a:r>
            <a:endParaRPr/>
          </a:p>
          <a:p>
            <a:pPr marL="742950" lvl="1" indent="-285750" algn="l" rtl="0">
              <a:spcBef>
                <a:spcPts val="560"/>
              </a:spcBef>
              <a:spcAft>
                <a:spcPts val="0"/>
              </a:spcAft>
              <a:buClr>
                <a:schemeClr val="dk1"/>
              </a:buClr>
              <a:buSzPts val="2800"/>
              <a:buChar char="–"/>
            </a:pPr>
            <a:r>
              <a:rPr lang="en-US"/>
              <a:t>Rare early-onset (before age 60) familial forms of dementia</a:t>
            </a:r>
            <a:endParaRPr/>
          </a:p>
          <a:p>
            <a:pPr marL="742950" lvl="1" indent="-285750" algn="l" rtl="0">
              <a:spcBef>
                <a:spcPts val="560"/>
              </a:spcBef>
              <a:spcAft>
                <a:spcPts val="0"/>
              </a:spcAft>
              <a:buClr>
                <a:schemeClr val="dk1"/>
              </a:buClr>
              <a:buSzPts val="2800"/>
              <a:buChar char="–"/>
            </a:pPr>
            <a:r>
              <a:rPr lang="en-US"/>
              <a:t>Down syndrome</a:t>
            </a:r>
            <a:endParaRPr/>
          </a:p>
          <a:p>
            <a:pPr marL="342900" lvl="0" indent="-342900" algn="l" rtl="0">
              <a:spcBef>
                <a:spcPts val="640"/>
              </a:spcBef>
              <a:spcAft>
                <a:spcPts val="0"/>
              </a:spcAft>
              <a:buClr>
                <a:schemeClr val="dk1"/>
              </a:buClr>
              <a:buSzPts val="3200"/>
              <a:buChar char="•"/>
            </a:pPr>
            <a:r>
              <a:rPr lang="en-US" b="1" i="1"/>
              <a:t>Apolipoprotein E4 </a:t>
            </a:r>
            <a:r>
              <a:rPr lang="en-US"/>
              <a:t>on chromosome 19</a:t>
            </a:r>
            <a:endParaRPr/>
          </a:p>
          <a:p>
            <a:pPr marL="742950" lvl="1" indent="-285750" algn="l" rtl="0">
              <a:spcBef>
                <a:spcPts val="560"/>
              </a:spcBef>
              <a:spcAft>
                <a:spcPts val="0"/>
              </a:spcAft>
              <a:buClr>
                <a:schemeClr val="dk1"/>
              </a:buClr>
              <a:buSzPts val="2800"/>
              <a:buChar char="–"/>
            </a:pPr>
            <a:r>
              <a:rPr lang="en-US"/>
              <a:t>APOE*4 allele - ↑ risk &amp; ↓ onset age in dose related fashion</a:t>
            </a:r>
            <a:endParaRPr/>
          </a:p>
          <a:p>
            <a:pPr marL="742950" lvl="1" indent="-285750" algn="l" rtl="0">
              <a:spcBef>
                <a:spcPts val="560"/>
              </a:spcBef>
              <a:spcAft>
                <a:spcPts val="0"/>
              </a:spcAft>
              <a:buClr>
                <a:schemeClr val="dk1"/>
              </a:buClr>
              <a:buSzPts val="2800"/>
              <a:buChar char="–"/>
            </a:pPr>
            <a:r>
              <a:rPr lang="en-US"/>
              <a:t>APOE*2 allele may have protective effect</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Types of AD</a:t>
            </a:r>
            <a:endParaRPr/>
          </a:p>
        </p:txBody>
      </p:sp>
      <p:sp>
        <p:nvSpPr>
          <p:cNvPr id="159" name="Google Shape;159;p9"/>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Early-onset familial AD (FAD) </a:t>
            </a:r>
            <a:endParaRPr/>
          </a:p>
          <a:p>
            <a:pPr marL="342900" lvl="0" indent="-342900" algn="l" rtl="0">
              <a:spcBef>
                <a:spcPts val="640"/>
              </a:spcBef>
              <a:spcAft>
                <a:spcPts val="0"/>
              </a:spcAft>
              <a:buClr>
                <a:schemeClr val="dk1"/>
              </a:buClr>
              <a:buSzPts val="3200"/>
              <a:buChar char="•"/>
            </a:pPr>
            <a:r>
              <a:rPr lang="en-US"/>
              <a:t>Sporadic late-onset form of AD (LOAD). </a:t>
            </a:r>
            <a:endParaRPr/>
          </a:p>
          <a:p>
            <a:pPr marL="342900" lvl="0" indent="-342900" algn="l" rtl="0">
              <a:spcBef>
                <a:spcPts val="640"/>
              </a:spcBef>
              <a:spcAft>
                <a:spcPts val="0"/>
              </a:spcAft>
              <a:buClr>
                <a:srgbClr val="FF0000"/>
              </a:buClr>
              <a:buSzPts val="3200"/>
              <a:buChar char="•"/>
            </a:pPr>
            <a:r>
              <a:rPr lang="en-US" b="1" i="1">
                <a:solidFill>
                  <a:srgbClr val="FF0000"/>
                </a:solidFill>
              </a:rPr>
              <a:t>Most cases of AD are sporadic, with only 5% of the total number of AD exhibiting a clear genetic inheritance</a:t>
            </a:r>
            <a:endParaRPr b="1" i="1">
              <a:solidFill>
                <a:srgbClr val="FF0000"/>
              </a:solidFill>
            </a:endParaRPr>
          </a:p>
        </p:txBody>
      </p:sp>
      <p:pic>
        <p:nvPicPr>
          <p:cNvPr id="160" name="Google Shape;160;p9" descr="http://www.memorydr.com/images/alz3.jpg"/>
          <p:cNvPicPr preferRelativeResize="0"/>
          <p:nvPr/>
        </p:nvPicPr>
        <p:blipFill rotWithShape="1">
          <a:blip r:embed="rId3">
            <a:alphaModFix/>
          </a:blip>
          <a:srcRect/>
          <a:stretch/>
        </p:blipFill>
        <p:spPr>
          <a:xfrm>
            <a:off x="2743200" y="4148974"/>
            <a:ext cx="3692525" cy="26709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2BE7-D3A0-5D05-6AD0-4873BA75437B}"/>
              </a:ext>
            </a:extLst>
          </p:cNvPr>
          <p:cNvSpPr>
            <a:spLocks noGrp="1"/>
          </p:cNvSpPr>
          <p:nvPr>
            <p:ph type="title"/>
          </p:nvPr>
        </p:nvSpPr>
        <p:spPr/>
        <p:txBody>
          <a:bodyPr>
            <a:noAutofit/>
          </a:bodyPr>
          <a:lstStyle/>
          <a:p>
            <a:r>
              <a:rPr lang="en-US" sz="3600" b="1" dirty="0"/>
              <a:t>What goes wrong in the brain?</a:t>
            </a:r>
          </a:p>
        </p:txBody>
      </p:sp>
      <p:sp>
        <p:nvSpPr>
          <p:cNvPr id="3" name="Text Placeholder 2">
            <a:extLst>
              <a:ext uri="{FF2B5EF4-FFF2-40B4-BE49-F238E27FC236}">
                <a16:creationId xmlns:a16="http://schemas.microsoft.com/office/drawing/2014/main" id="{3C864691-9E9B-9464-A4D2-4F69F44E6BD1}"/>
              </a:ext>
            </a:extLst>
          </p:cNvPr>
          <p:cNvSpPr>
            <a:spLocks noGrp="1"/>
          </p:cNvSpPr>
          <p:nvPr>
            <p:ph type="body" idx="1"/>
          </p:nvPr>
        </p:nvSpPr>
        <p:spPr>
          <a:xfrm>
            <a:off x="175334" y="1311105"/>
            <a:ext cx="8793332" cy="5102441"/>
          </a:xfrm>
        </p:spPr>
        <p:txBody>
          <a:bodyPr>
            <a:normAutofit/>
          </a:bodyPr>
          <a:lstStyle/>
          <a:p>
            <a:pPr lvl="1">
              <a:lnSpc>
                <a:spcPct val="120000"/>
              </a:lnSpc>
            </a:pPr>
            <a:r>
              <a:rPr lang="en-US" dirty="0"/>
              <a:t>The brain has </a:t>
            </a:r>
            <a:r>
              <a:rPr lang="en-US" dirty="0">
                <a:solidFill>
                  <a:srgbClr val="FF0000"/>
                </a:solidFill>
              </a:rPr>
              <a:t>100 billion nerve cells </a:t>
            </a:r>
            <a:r>
              <a:rPr lang="en-US" dirty="0"/>
              <a:t>(neurons). Each nerve cell connects to many others to form communication networks. </a:t>
            </a:r>
          </a:p>
          <a:p>
            <a:pPr lvl="1">
              <a:lnSpc>
                <a:spcPct val="120000"/>
              </a:lnSpc>
            </a:pPr>
            <a:r>
              <a:rPr lang="en-US" dirty="0"/>
              <a:t>In addition to nerve cells, the </a:t>
            </a:r>
            <a:r>
              <a:rPr lang="en-US" dirty="0">
                <a:solidFill>
                  <a:srgbClr val="FF0000"/>
                </a:solidFill>
              </a:rPr>
              <a:t>brain includes cells specialized to support and nourish other cells</a:t>
            </a:r>
            <a:r>
              <a:rPr lang="en-US" dirty="0"/>
              <a:t>.</a:t>
            </a:r>
          </a:p>
          <a:p>
            <a:pPr lvl="1">
              <a:lnSpc>
                <a:spcPct val="120000"/>
              </a:lnSpc>
            </a:pPr>
            <a:r>
              <a:rPr lang="en-US" dirty="0"/>
              <a:t>The brain </a:t>
            </a:r>
            <a:r>
              <a:rPr lang="en-US" dirty="0">
                <a:solidFill>
                  <a:srgbClr val="FF0000"/>
                </a:solidFill>
              </a:rPr>
              <a:t>weighs about 3 </a:t>
            </a:r>
            <a:r>
              <a:rPr lang="en-US" dirty="0" err="1">
                <a:solidFill>
                  <a:srgbClr val="FF0000"/>
                </a:solidFill>
              </a:rPr>
              <a:t>lbs</a:t>
            </a:r>
            <a:r>
              <a:rPr lang="en-US" dirty="0">
                <a:solidFill>
                  <a:srgbClr val="FF0000"/>
                </a:solidFill>
              </a:rPr>
              <a:t>, but receives about 25% of the bodies blood </a:t>
            </a:r>
            <a:r>
              <a:rPr lang="en-US" dirty="0"/>
              <a:t>supply.</a:t>
            </a:r>
          </a:p>
          <a:p>
            <a:pPr lvl="1">
              <a:lnSpc>
                <a:spcPct val="120000"/>
              </a:lnSpc>
            </a:pPr>
            <a:r>
              <a:rPr lang="en-US" dirty="0"/>
              <a:t>Reason – </a:t>
            </a:r>
            <a:r>
              <a:rPr lang="en-US" b="1" dirty="0">
                <a:solidFill>
                  <a:srgbClr val="FF0000"/>
                </a:solidFill>
              </a:rPr>
              <a:t>HIGH METABOLIC RATE </a:t>
            </a:r>
          </a:p>
          <a:p>
            <a:pPr lvl="1">
              <a:lnSpc>
                <a:spcPct val="120000"/>
              </a:lnSpc>
            </a:pPr>
            <a:r>
              <a:rPr lang="en-US" dirty="0"/>
              <a:t>Brain cells operate like tiny factories. </a:t>
            </a:r>
          </a:p>
          <a:p>
            <a:pPr lvl="2">
              <a:lnSpc>
                <a:spcPct val="120000"/>
              </a:lnSpc>
            </a:pPr>
            <a:r>
              <a:rPr lang="en-US" dirty="0"/>
              <a:t>With the blood providing oxygen and nutrition, brain cells generate energy to construct and breakdown neurotransmitters, build proteins and use it to get rid of waste. </a:t>
            </a:r>
          </a:p>
        </p:txBody>
      </p:sp>
    </p:spTree>
    <p:extLst>
      <p:ext uri="{BB962C8B-B14F-4D97-AF65-F5344CB8AC3E}">
        <p14:creationId xmlns:p14="http://schemas.microsoft.com/office/powerpoint/2010/main" val="50585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0E9C-276E-888F-79B3-A0679BF19CCA}"/>
              </a:ext>
            </a:extLst>
          </p:cNvPr>
          <p:cNvSpPr>
            <a:spLocks noGrp="1"/>
          </p:cNvSpPr>
          <p:nvPr>
            <p:ph type="title"/>
          </p:nvPr>
        </p:nvSpPr>
        <p:spPr/>
        <p:txBody>
          <a:bodyPr>
            <a:normAutofit/>
          </a:bodyPr>
          <a:lstStyle/>
          <a:p>
            <a:r>
              <a:rPr lang="en-US" b="1" dirty="0"/>
              <a:t>Theories on What Breaks down in Alzheimers Disease</a:t>
            </a:r>
          </a:p>
        </p:txBody>
      </p:sp>
      <p:sp>
        <p:nvSpPr>
          <p:cNvPr id="3" name="Text Placeholder 2">
            <a:extLst>
              <a:ext uri="{FF2B5EF4-FFF2-40B4-BE49-F238E27FC236}">
                <a16:creationId xmlns:a16="http://schemas.microsoft.com/office/drawing/2014/main" id="{47609E93-FBC1-CA34-9B93-8670FF00CAB8}"/>
              </a:ext>
            </a:extLst>
          </p:cNvPr>
          <p:cNvSpPr>
            <a:spLocks noGrp="1"/>
          </p:cNvSpPr>
          <p:nvPr>
            <p:ph type="body" idx="1"/>
          </p:nvPr>
        </p:nvSpPr>
        <p:spPr>
          <a:xfrm>
            <a:off x="457200" y="1600200"/>
            <a:ext cx="8229600" cy="5257800"/>
          </a:xfrm>
        </p:spPr>
        <p:txBody>
          <a:bodyPr>
            <a:normAutofit fontScale="77500" lnSpcReduction="20000"/>
          </a:bodyPr>
          <a:lstStyle/>
          <a:p>
            <a:pPr>
              <a:lnSpc>
                <a:spcPct val="120000"/>
              </a:lnSpc>
            </a:pPr>
            <a:r>
              <a:rPr lang="en-US" b="1" i="0" dirty="0">
                <a:solidFill>
                  <a:srgbClr val="000000"/>
                </a:solidFill>
                <a:effectLst/>
                <a:latin typeface="abril-text"/>
              </a:rPr>
              <a:t>Amyloid Hypothesis </a:t>
            </a:r>
            <a:r>
              <a:rPr lang="en-US" b="0" i="0" dirty="0">
                <a:solidFill>
                  <a:srgbClr val="000000"/>
                </a:solidFill>
                <a:effectLst/>
                <a:latin typeface="abril-text"/>
              </a:rPr>
              <a:t>– </a:t>
            </a:r>
            <a:r>
              <a:rPr lang="en-US" sz="2800" b="0" i="0" dirty="0">
                <a:solidFill>
                  <a:srgbClr val="000000"/>
                </a:solidFill>
                <a:effectLst/>
                <a:latin typeface="abril-text"/>
              </a:rPr>
              <a:t>the toxic waste product amyloid builds up and results in plaque's made of tangled proteins that eventually kill and disrupt brain cells. </a:t>
            </a:r>
          </a:p>
          <a:p>
            <a:pPr>
              <a:lnSpc>
                <a:spcPct val="120000"/>
              </a:lnSpc>
            </a:pPr>
            <a:r>
              <a:rPr lang="en-US" b="1" dirty="0">
                <a:solidFill>
                  <a:srgbClr val="000000"/>
                </a:solidFill>
                <a:latin typeface="abril-text"/>
              </a:rPr>
              <a:t>L</a:t>
            </a:r>
            <a:r>
              <a:rPr lang="en-US" b="1" i="0" dirty="0">
                <a:solidFill>
                  <a:srgbClr val="000000"/>
                </a:solidFill>
                <a:effectLst/>
                <a:latin typeface="abril-text"/>
              </a:rPr>
              <a:t>ysosomal Storage problem Hypothesis- </a:t>
            </a:r>
            <a:r>
              <a:rPr lang="en-US" sz="2600" b="0" i="0" dirty="0">
                <a:solidFill>
                  <a:srgbClr val="000000"/>
                </a:solidFill>
                <a:effectLst/>
                <a:latin typeface="abril-text"/>
              </a:rPr>
              <a:t>if the material that enters the lysosome cannot be degraded, those pieces cannot leave the lysosome. The cell then decides the lysosome is not working and ‘stores’ it.</a:t>
            </a:r>
          </a:p>
          <a:p>
            <a:pPr>
              <a:lnSpc>
                <a:spcPct val="120000"/>
              </a:lnSpc>
            </a:pPr>
            <a:r>
              <a:rPr lang="en-US" b="1" dirty="0">
                <a:solidFill>
                  <a:srgbClr val="000000"/>
                </a:solidFill>
                <a:latin typeface="abril-text"/>
              </a:rPr>
              <a:t>Infection Hypothesis </a:t>
            </a:r>
            <a:r>
              <a:rPr lang="en-US" dirty="0">
                <a:solidFill>
                  <a:srgbClr val="000000"/>
                </a:solidFill>
                <a:latin typeface="abril-text"/>
              </a:rPr>
              <a:t>– </a:t>
            </a:r>
            <a:r>
              <a:rPr lang="en-US" sz="2800" dirty="0">
                <a:solidFill>
                  <a:srgbClr val="000000"/>
                </a:solidFill>
                <a:latin typeface="abril-text"/>
              </a:rPr>
              <a:t>Prior infection sets up antigen – antibody reaction that targets brain cells.</a:t>
            </a:r>
          </a:p>
          <a:p>
            <a:pPr>
              <a:lnSpc>
                <a:spcPct val="120000"/>
              </a:lnSpc>
            </a:pPr>
            <a:r>
              <a:rPr lang="en-US" b="1" dirty="0">
                <a:solidFill>
                  <a:srgbClr val="000000"/>
                </a:solidFill>
                <a:latin typeface="abril-text"/>
              </a:rPr>
              <a:t>Aging Hypothesis </a:t>
            </a:r>
            <a:r>
              <a:rPr lang="en-US" dirty="0">
                <a:solidFill>
                  <a:srgbClr val="000000"/>
                </a:solidFill>
                <a:latin typeface="abril-text"/>
              </a:rPr>
              <a:t>– </a:t>
            </a:r>
            <a:r>
              <a:rPr lang="en-US" sz="2800" dirty="0">
                <a:solidFill>
                  <a:srgbClr val="000000"/>
                </a:solidFill>
                <a:latin typeface="abril-text"/>
              </a:rPr>
              <a:t>Natural process of cellular failure with aging (Mostly disproven) but does contribute to other theories</a:t>
            </a:r>
          </a:p>
          <a:p>
            <a:pPr>
              <a:lnSpc>
                <a:spcPct val="120000"/>
              </a:lnSpc>
            </a:pPr>
            <a:r>
              <a:rPr lang="en-US" b="1" dirty="0">
                <a:solidFill>
                  <a:srgbClr val="000000"/>
                </a:solidFill>
                <a:latin typeface="abril-text"/>
              </a:rPr>
              <a:t>Inflammation – Diet, Environmental and Lifestyle Hypothesi</a:t>
            </a:r>
            <a:r>
              <a:rPr lang="en-US" dirty="0">
                <a:solidFill>
                  <a:srgbClr val="000000"/>
                </a:solidFill>
                <a:latin typeface="abril-text"/>
              </a:rPr>
              <a:t>s – </a:t>
            </a:r>
            <a:r>
              <a:rPr lang="en-US" sz="2800" dirty="0">
                <a:solidFill>
                  <a:srgbClr val="000000"/>
                </a:solidFill>
                <a:latin typeface="abril-text"/>
              </a:rPr>
              <a:t>These factors play the greatest role in epidemiological studies as to which populations are at greatest risk of AD. </a:t>
            </a:r>
            <a:endParaRPr lang="en-US" dirty="0"/>
          </a:p>
        </p:txBody>
      </p:sp>
    </p:spTree>
    <p:extLst>
      <p:ext uri="{BB962C8B-B14F-4D97-AF65-F5344CB8AC3E}">
        <p14:creationId xmlns:p14="http://schemas.microsoft.com/office/powerpoint/2010/main" val="259255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D707-B625-513F-2B8C-5B3C64B9E6C9}"/>
              </a:ext>
            </a:extLst>
          </p:cNvPr>
          <p:cNvSpPr>
            <a:spLocks noGrp="1"/>
          </p:cNvSpPr>
          <p:nvPr>
            <p:ph type="title"/>
          </p:nvPr>
        </p:nvSpPr>
        <p:spPr/>
        <p:txBody>
          <a:bodyPr/>
          <a:lstStyle/>
          <a:p>
            <a:r>
              <a:rPr lang="en-US" b="1" cap="all" dirty="0">
                <a:solidFill>
                  <a:srgbClr val="999999"/>
                </a:solidFill>
                <a:latin typeface="montserrat" panose="00000500000000000000" pitchFamily="2" charset="0"/>
              </a:rPr>
              <a:t>DISCLAIMER</a:t>
            </a:r>
            <a:endParaRPr lang="en-US" dirty="0"/>
          </a:p>
        </p:txBody>
      </p:sp>
      <p:sp>
        <p:nvSpPr>
          <p:cNvPr id="5" name="TextBox 4">
            <a:extLst>
              <a:ext uri="{FF2B5EF4-FFF2-40B4-BE49-F238E27FC236}">
                <a16:creationId xmlns:a16="http://schemas.microsoft.com/office/drawing/2014/main" id="{45E59568-21C8-6491-E6F3-0AEFEE82AB0F}"/>
              </a:ext>
            </a:extLst>
          </p:cNvPr>
          <p:cNvSpPr txBox="1"/>
          <p:nvPr/>
        </p:nvSpPr>
        <p:spPr>
          <a:xfrm>
            <a:off x="628650" y="1749412"/>
            <a:ext cx="7818539" cy="4401205"/>
          </a:xfrm>
          <a:prstGeom prst="rect">
            <a:avLst/>
          </a:prstGeom>
          <a:noFill/>
        </p:spPr>
        <p:txBody>
          <a:bodyPr wrap="square">
            <a:spAutoFit/>
          </a:bodyPr>
          <a:lstStyle/>
          <a:p>
            <a:pPr fontAlgn="base"/>
            <a:r>
              <a:rPr lang="en-US" sz="2000" dirty="0">
                <a:effectLst/>
              </a:rPr>
              <a:t>Every effort has been made by the author(s) to provide accurate, up-to-date information. However, the medical knowledge base is dynamic and errors can occur. By using the information contained herein, the reader willingly assumes all risks in connection with such use. Neither the author nor UPMC, St Barnabas Health System </a:t>
            </a:r>
            <a:r>
              <a:rPr lang="en-US" sz="2000" dirty="0"/>
              <a:t>nor any other organization that is affiliated with the authors, </a:t>
            </a:r>
            <a:r>
              <a:rPr lang="en-US" sz="2000" dirty="0">
                <a:effectLst/>
              </a:rPr>
              <a:t>shall be held responsible for errors, omissions in information herein nor liable for any special, consequential, or exemplary damages resulting, in whole or in part, from any viewer(s)’ use of or reliance upon, this material.</a:t>
            </a:r>
          </a:p>
          <a:p>
            <a:pPr fontAlgn="base"/>
            <a:r>
              <a:rPr lang="en-US" sz="2000" b="1" dirty="0">
                <a:effectLst/>
              </a:rPr>
              <a:t>CLINICAL DISCLAIMER:</a:t>
            </a:r>
            <a:br>
              <a:rPr lang="en-US" sz="2000" dirty="0">
                <a:effectLst/>
              </a:rPr>
            </a:br>
            <a:r>
              <a:rPr lang="en-US" sz="2000" dirty="0">
                <a:effectLst/>
              </a:rPr>
              <a:t>Clinical information is provided for educational purposes and not as a medical or professional service. Person(s) who are not medical professionals should have clinical information reviewed and interpreted or applied only by the appropriate health professional(s).</a:t>
            </a:r>
          </a:p>
        </p:txBody>
      </p:sp>
    </p:spTree>
    <p:extLst>
      <p:ext uri="{BB962C8B-B14F-4D97-AF65-F5344CB8AC3E}">
        <p14:creationId xmlns:p14="http://schemas.microsoft.com/office/powerpoint/2010/main" val="284724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121A-5C5E-4DA2-0C57-D68D506194D2}"/>
              </a:ext>
            </a:extLst>
          </p:cNvPr>
          <p:cNvSpPr>
            <a:spLocks noGrp="1"/>
          </p:cNvSpPr>
          <p:nvPr>
            <p:ph type="title"/>
          </p:nvPr>
        </p:nvSpPr>
        <p:spPr/>
        <p:txBody>
          <a:bodyPr/>
          <a:lstStyle/>
          <a:p>
            <a:r>
              <a:rPr lang="en-US" dirty="0"/>
              <a:t>Next Week - Preview</a:t>
            </a:r>
          </a:p>
        </p:txBody>
      </p:sp>
      <p:sp>
        <p:nvSpPr>
          <p:cNvPr id="3" name="Text Placeholder 2">
            <a:extLst>
              <a:ext uri="{FF2B5EF4-FFF2-40B4-BE49-F238E27FC236}">
                <a16:creationId xmlns:a16="http://schemas.microsoft.com/office/drawing/2014/main" id="{FC812C07-451B-C259-57CF-33608FD0FE2B}"/>
              </a:ext>
            </a:extLst>
          </p:cNvPr>
          <p:cNvSpPr>
            <a:spLocks noGrp="1"/>
          </p:cNvSpPr>
          <p:nvPr>
            <p:ph type="body" idx="1"/>
          </p:nvPr>
        </p:nvSpPr>
        <p:spPr/>
        <p:txBody>
          <a:bodyPr/>
          <a:lstStyle/>
          <a:p>
            <a:r>
              <a:rPr lang="en-US" dirty="0"/>
              <a:t>Further discuss the causes of AD</a:t>
            </a:r>
          </a:p>
          <a:p>
            <a:r>
              <a:rPr lang="en-US" dirty="0"/>
              <a:t>Explore the reversable risk factors </a:t>
            </a:r>
          </a:p>
          <a:p>
            <a:r>
              <a:rPr lang="en-US" dirty="0"/>
              <a:t>Reveal all the ways you can start lowering your risk of dementia and AD – AT ANY AGE</a:t>
            </a:r>
          </a:p>
        </p:txBody>
      </p:sp>
    </p:spTree>
    <p:extLst>
      <p:ext uri="{BB962C8B-B14F-4D97-AF65-F5344CB8AC3E}">
        <p14:creationId xmlns:p14="http://schemas.microsoft.com/office/powerpoint/2010/main" val="1725581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CB179F-DAD7-4C13-BA21-852339853D1F}"/>
              </a:ext>
            </a:extLst>
          </p:cNvPr>
          <p:cNvSpPr>
            <a:spLocks noGrp="1"/>
          </p:cNvSpPr>
          <p:nvPr>
            <p:ph type="title"/>
          </p:nvPr>
        </p:nvSpPr>
        <p:spPr>
          <a:xfrm>
            <a:off x="343422" y="96157"/>
            <a:ext cx="8657964" cy="1325563"/>
          </a:xfrm>
        </p:spPr>
        <p:txBody>
          <a:bodyPr>
            <a:normAutofit/>
          </a:bodyPr>
          <a:lstStyle/>
          <a:p>
            <a:r>
              <a:rPr lang="en-US" b="1" dirty="0">
                <a:latin typeface="+mn-lt"/>
              </a:rPr>
              <a:t>Sneak Peek of Next Week’s Show </a:t>
            </a:r>
          </a:p>
        </p:txBody>
      </p:sp>
      <p:sp>
        <p:nvSpPr>
          <p:cNvPr id="5" name="Content Placeholder 4">
            <a:extLst>
              <a:ext uri="{FF2B5EF4-FFF2-40B4-BE49-F238E27FC236}">
                <a16:creationId xmlns:a16="http://schemas.microsoft.com/office/drawing/2014/main" id="{BFEEC67B-1550-4E34-8A3A-6F64FF34174C}"/>
              </a:ext>
            </a:extLst>
          </p:cNvPr>
          <p:cNvSpPr>
            <a:spLocks noGrp="1"/>
          </p:cNvSpPr>
          <p:nvPr>
            <p:ph idx="1"/>
          </p:nvPr>
        </p:nvSpPr>
        <p:spPr>
          <a:xfrm>
            <a:off x="486036" y="1558135"/>
            <a:ext cx="4169853" cy="4351338"/>
          </a:xfrm>
        </p:spPr>
        <p:txBody>
          <a:bodyPr/>
          <a:lstStyle/>
          <a:p>
            <a:r>
              <a:rPr lang="en-US" sz="3200" dirty="0">
                <a:solidFill>
                  <a:srgbClr val="FF0000"/>
                </a:solidFill>
              </a:rPr>
              <a:t>S</a:t>
            </a:r>
            <a:r>
              <a:rPr lang="en-US" sz="3200" dirty="0"/>
              <a:t>leep</a:t>
            </a:r>
          </a:p>
          <a:p>
            <a:r>
              <a:rPr lang="en-US" sz="3200" dirty="0">
                <a:solidFill>
                  <a:srgbClr val="FF0000"/>
                </a:solidFill>
              </a:rPr>
              <a:t>H</a:t>
            </a:r>
            <a:r>
              <a:rPr lang="en-US" sz="3200" dirty="0"/>
              <a:t>andling Stress</a:t>
            </a:r>
          </a:p>
          <a:p>
            <a:r>
              <a:rPr lang="en-US" sz="3200" dirty="0">
                <a:solidFill>
                  <a:srgbClr val="FF0000"/>
                </a:solidFill>
              </a:rPr>
              <a:t>I</a:t>
            </a:r>
            <a:r>
              <a:rPr lang="en-US" sz="3200" dirty="0"/>
              <a:t>nteract with others</a:t>
            </a:r>
          </a:p>
          <a:p>
            <a:r>
              <a:rPr lang="en-US" sz="3200" dirty="0">
                <a:solidFill>
                  <a:srgbClr val="FF0000"/>
                </a:solidFill>
              </a:rPr>
              <a:t>L</a:t>
            </a:r>
            <a:r>
              <a:rPr lang="en-US" sz="3200" dirty="0"/>
              <a:t>earn new things</a:t>
            </a:r>
          </a:p>
          <a:p>
            <a:r>
              <a:rPr lang="en-US" sz="3200" dirty="0">
                <a:solidFill>
                  <a:srgbClr val="FF0000"/>
                </a:solidFill>
              </a:rPr>
              <a:t>E</a:t>
            </a:r>
            <a:r>
              <a:rPr lang="en-US" sz="3200" dirty="0"/>
              <a:t>xercise– BDNF</a:t>
            </a:r>
          </a:p>
          <a:p>
            <a:r>
              <a:rPr lang="en-US" sz="3200" dirty="0">
                <a:solidFill>
                  <a:srgbClr val="FF0000"/>
                </a:solidFill>
              </a:rPr>
              <a:t>D</a:t>
            </a:r>
            <a:r>
              <a:rPr lang="en-US" sz="3200" dirty="0"/>
              <a:t>iet—Mediterranean plant based</a:t>
            </a:r>
          </a:p>
          <a:p>
            <a:endParaRPr lang="en-US" dirty="0"/>
          </a:p>
        </p:txBody>
      </p:sp>
      <p:sp>
        <p:nvSpPr>
          <p:cNvPr id="7" name="TextBox 6">
            <a:extLst>
              <a:ext uri="{FF2B5EF4-FFF2-40B4-BE49-F238E27FC236}">
                <a16:creationId xmlns:a16="http://schemas.microsoft.com/office/drawing/2014/main" id="{A4318E64-B791-4C7D-8751-9DDE13F5F6DE}"/>
              </a:ext>
            </a:extLst>
          </p:cNvPr>
          <p:cNvSpPr txBox="1"/>
          <p:nvPr/>
        </p:nvSpPr>
        <p:spPr>
          <a:xfrm>
            <a:off x="4850932" y="4891288"/>
            <a:ext cx="3807032" cy="1200329"/>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Recommended by </a:t>
            </a:r>
            <a:r>
              <a:rPr lang="en-US" b="1" dirty="0"/>
              <a:t>Dr. Rudolph </a:t>
            </a:r>
            <a:r>
              <a:rPr lang="en-US" b="1" dirty="0" err="1"/>
              <a:t>Tanzi</a:t>
            </a:r>
            <a:r>
              <a:rPr lang="en-US" dirty="0"/>
              <a:t>, professor of neurology at Harvard Medical School and the director of the Alzheimer’s Genome Project™</a:t>
            </a:r>
          </a:p>
        </p:txBody>
      </p:sp>
      <p:pic>
        <p:nvPicPr>
          <p:cNvPr id="9" name="Picture 8">
            <a:extLst>
              <a:ext uri="{FF2B5EF4-FFF2-40B4-BE49-F238E27FC236}">
                <a16:creationId xmlns:a16="http://schemas.microsoft.com/office/drawing/2014/main" id="{E02F9C64-977D-42D0-B228-96C7B21FF7A5}"/>
              </a:ext>
            </a:extLst>
          </p:cNvPr>
          <p:cNvPicPr>
            <a:picLocks noChangeAspect="1"/>
          </p:cNvPicPr>
          <p:nvPr/>
        </p:nvPicPr>
        <p:blipFill>
          <a:blip r:embed="rId2"/>
          <a:stretch>
            <a:fillRect/>
          </a:stretch>
        </p:blipFill>
        <p:spPr>
          <a:xfrm>
            <a:off x="4850932" y="1558135"/>
            <a:ext cx="3838531" cy="3156478"/>
          </a:xfrm>
          <a:prstGeom prst="rect">
            <a:avLst/>
          </a:prstGeom>
        </p:spPr>
      </p:pic>
      <p:sp>
        <p:nvSpPr>
          <p:cNvPr id="11" name="TextBox 10">
            <a:extLst>
              <a:ext uri="{FF2B5EF4-FFF2-40B4-BE49-F238E27FC236}">
                <a16:creationId xmlns:a16="http://schemas.microsoft.com/office/drawing/2014/main" id="{828C1515-E460-422B-A17F-548C9AB8B978}"/>
              </a:ext>
            </a:extLst>
          </p:cNvPr>
          <p:cNvSpPr txBox="1"/>
          <p:nvPr/>
        </p:nvSpPr>
        <p:spPr>
          <a:xfrm>
            <a:off x="1093191" y="6423289"/>
            <a:ext cx="7908195" cy="338554"/>
          </a:xfrm>
          <a:prstGeom prst="rect">
            <a:avLst/>
          </a:prstGeom>
          <a:noFill/>
        </p:spPr>
        <p:txBody>
          <a:bodyPr wrap="square">
            <a:spAutoFit/>
          </a:bodyPr>
          <a:lstStyle/>
          <a:p>
            <a:r>
              <a:rPr lang="en-US" sz="1600" dirty="0"/>
              <a:t>https://www.aging.senate.gov/imo/media/doc/SCA_Tanzi_09_25_19.pdf</a:t>
            </a:r>
          </a:p>
        </p:txBody>
      </p:sp>
      <p:sp>
        <p:nvSpPr>
          <p:cNvPr id="3" name="TextBox 2">
            <a:extLst>
              <a:ext uri="{FF2B5EF4-FFF2-40B4-BE49-F238E27FC236}">
                <a16:creationId xmlns:a16="http://schemas.microsoft.com/office/drawing/2014/main" id="{A3871B56-D92A-5B59-8B15-F039DDE5C1A1}"/>
              </a:ext>
            </a:extLst>
          </p:cNvPr>
          <p:cNvSpPr txBox="1"/>
          <p:nvPr/>
        </p:nvSpPr>
        <p:spPr>
          <a:xfrm>
            <a:off x="754603" y="1149269"/>
            <a:ext cx="4651898" cy="523220"/>
          </a:xfrm>
          <a:prstGeom prst="rect">
            <a:avLst/>
          </a:prstGeom>
          <a:noFill/>
        </p:spPr>
        <p:txBody>
          <a:bodyPr wrap="square">
            <a:spAutoFit/>
          </a:bodyPr>
          <a:lstStyle/>
          <a:p>
            <a:r>
              <a:rPr lang="en-US" sz="2800" b="1" dirty="0">
                <a:solidFill>
                  <a:srgbClr val="FF0000"/>
                </a:solidFill>
                <a:latin typeface="+mn-lt"/>
              </a:rPr>
              <a:t>SHIELD</a:t>
            </a:r>
            <a:endParaRPr lang="en-US" sz="2800" dirty="0">
              <a:solidFill>
                <a:srgbClr val="FF0000"/>
              </a:solidFill>
            </a:endParaRPr>
          </a:p>
        </p:txBody>
      </p:sp>
    </p:spTree>
    <p:extLst>
      <p:ext uri="{BB962C8B-B14F-4D97-AF65-F5344CB8AC3E}">
        <p14:creationId xmlns:p14="http://schemas.microsoft.com/office/powerpoint/2010/main" val="375316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4B83-B698-A476-9E76-086A74314E8A}"/>
              </a:ext>
            </a:extLst>
          </p:cNvPr>
          <p:cNvSpPr>
            <a:spLocks noGrp="1"/>
          </p:cNvSpPr>
          <p:nvPr>
            <p:ph type="title"/>
          </p:nvPr>
        </p:nvSpPr>
        <p:spPr/>
        <p:txBody>
          <a:bodyPr>
            <a:normAutofit fontScale="90000"/>
          </a:bodyPr>
          <a:lstStyle/>
          <a:p>
            <a:r>
              <a:rPr lang="en-US" b="1" dirty="0"/>
              <a:t>AD History – Pathology </a:t>
            </a:r>
            <a:br>
              <a:rPr lang="en-US" b="1" dirty="0"/>
            </a:br>
            <a:r>
              <a:rPr lang="en-US" sz="4000" b="1" dirty="0"/>
              <a:t>Disease of the Brain discovered at Death</a:t>
            </a:r>
            <a:endParaRPr lang="en-US" b="1" dirty="0"/>
          </a:p>
        </p:txBody>
      </p:sp>
      <p:sp>
        <p:nvSpPr>
          <p:cNvPr id="3" name="Text Placeholder 2">
            <a:extLst>
              <a:ext uri="{FF2B5EF4-FFF2-40B4-BE49-F238E27FC236}">
                <a16:creationId xmlns:a16="http://schemas.microsoft.com/office/drawing/2014/main" id="{C388B49F-0530-2CF0-1DF8-BB99468522DD}"/>
              </a:ext>
            </a:extLst>
          </p:cNvPr>
          <p:cNvSpPr>
            <a:spLocks noGrp="1"/>
          </p:cNvSpPr>
          <p:nvPr>
            <p:ph type="body" idx="1"/>
          </p:nvPr>
        </p:nvSpPr>
        <p:spPr>
          <a:xfrm>
            <a:off x="457200" y="1564689"/>
            <a:ext cx="8229600" cy="4525963"/>
          </a:xfrm>
        </p:spPr>
        <p:txBody>
          <a:bodyPr>
            <a:normAutofit fontScale="92500" lnSpcReduction="10000"/>
          </a:bodyPr>
          <a:lstStyle/>
          <a:p>
            <a:pPr>
              <a:lnSpc>
                <a:spcPct val="120000"/>
              </a:lnSpc>
            </a:pPr>
            <a:r>
              <a:rPr lang="en-US" b="0" i="0" dirty="0">
                <a:solidFill>
                  <a:srgbClr val="000000"/>
                </a:solidFill>
                <a:effectLst/>
                <a:latin typeface="Calibri" panose="020F0502020204030204" pitchFamily="34" charset="0"/>
                <a:cs typeface="Calibri" panose="020F0502020204030204" pitchFamily="34" charset="0"/>
              </a:rPr>
              <a:t>On November 3, 1906, a clinical psychiatrist and neuroanatomist, Alois Alzheimer, reported “</a:t>
            </a:r>
            <a:r>
              <a:rPr lang="en-US" b="0" i="0" dirty="0">
                <a:solidFill>
                  <a:srgbClr val="FF0000"/>
                </a:solidFill>
                <a:effectLst/>
                <a:latin typeface="Calibri" panose="020F0502020204030204" pitchFamily="34" charset="0"/>
                <a:cs typeface="Calibri" panose="020F0502020204030204" pitchFamily="34" charset="0"/>
              </a:rPr>
              <a:t>A peculiar severe disease process of the cerebral cortex</a:t>
            </a:r>
            <a:r>
              <a:rPr lang="en-US" b="0" i="0" dirty="0">
                <a:solidFill>
                  <a:srgbClr val="000000"/>
                </a:solidFill>
                <a:effectLst/>
                <a:latin typeface="Calibri" panose="020F0502020204030204" pitchFamily="34" charset="0"/>
                <a:cs typeface="Calibri" panose="020F0502020204030204" pitchFamily="34" charset="0"/>
              </a:rPr>
              <a:t>” to a Meeting of South-West German Psychiatrists</a:t>
            </a:r>
          </a:p>
          <a:p>
            <a:pPr>
              <a:lnSpc>
                <a:spcPct val="120000"/>
              </a:lnSpc>
            </a:pPr>
            <a:r>
              <a:rPr lang="en-US" b="0" i="0" dirty="0">
                <a:solidFill>
                  <a:srgbClr val="000000"/>
                </a:solidFill>
                <a:effectLst/>
                <a:latin typeface="Calibri" panose="020F0502020204030204" pitchFamily="34" charset="0"/>
                <a:cs typeface="Calibri" panose="020F0502020204030204" pitchFamily="34" charset="0"/>
              </a:rPr>
              <a:t>He described a 50-year-old woman with paranoia, progressive sleep and memory disturbance, aggression, and confusion, until her death 5 years later. </a:t>
            </a:r>
          </a:p>
          <a:p>
            <a:pPr>
              <a:lnSpc>
                <a:spcPct val="120000"/>
              </a:lnSpc>
            </a:pPr>
            <a:r>
              <a:rPr lang="en-US" dirty="0">
                <a:solidFill>
                  <a:srgbClr val="000000"/>
                </a:solidFill>
                <a:latin typeface="Calibri" panose="020F0502020204030204" pitchFamily="34" charset="0"/>
                <a:cs typeface="Calibri" panose="020F0502020204030204" pitchFamily="34" charset="0"/>
              </a:rPr>
              <a:t>At Autopsy h</a:t>
            </a:r>
            <a:r>
              <a:rPr lang="en-US" b="0" i="0" dirty="0">
                <a:solidFill>
                  <a:srgbClr val="000000"/>
                </a:solidFill>
                <a:effectLst/>
                <a:latin typeface="Calibri" panose="020F0502020204030204" pitchFamily="34" charset="0"/>
                <a:cs typeface="Calibri" panose="020F0502020204030204" pitchFamily="34" charset="0"/>
              </a:rPr>
              <a:t>e reported </a:t>
            </a:r>
            <a:r>
              <a:rPr lang="en-US" b="1" i="0" dirty="0">
                <a:solidFill>
                  <a:srgbClr val="FF0000"/>
                </a:solidFill>
                <a:effectLst/>
                <a:latin typeface="Calibri" panose="020F0502020204030204" pitchFamily="34" charset="0"/>
                <a:cs typeface="Calibri" panose="020F0502020204030204" pitchFamily="34" charset="0"/>
              </a:rPr>
              <a:t>distinctive plaques and neurofibrillary tangles</a:t>
            </a:r>
            <a:r>
              <a:rPr lang="en-US" b="0" i="0" dirty="0">
                <a:solidFill>
                  <a:srgbClr val="000000"/>
                </a:solidFill>
                <a:effectLst/>
                <a:latin typeface="Calibri" panose="020F0502020204030204" pitchFamily="34" charset="0"/>
                <a:cs typeface="Calibri" panose="020F0502020204030204" pitchFamily="34" charset="0"/>
              </a:rPr>
              <a:t> as seen through a microscope.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673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4E18-B6F9-C6AF-7879-8B36D243A8FC}"/>
              </a:ext>
            </a:extLst>
          </p:cNvPr>
          <p:cNvSpPr>
            <a:spLocks noGrp="1"/>
          </p:cNvSpPr>
          <p:nvPr>
            <p:ph type="title"/>
          </p:nvPr>
        </p:nvSpPr>
        <p:spPr/>
        <p:txBody>
          <a:bodyPr/>
          <a:lstStyle/>
          <a:p>
            <a:r>
              <a:rPr lang="en-US" b="1" dirty="0"/>
              <a:t>Symptoms of AD Cognitive Decline</a:t>
            </a:r>
          </a:p>
        </p:txBody>
      </p:sp>
      <p:sp>
        <p:nvSpPr>
          <p:cNvPr id="3" name="Text Placeholder 2">
            <a:extLst>
              <a:ext uri="{FF2B5EF4-FFF2-40B4-BE49-F238E27FC236}">
                <a16:creationId xmlns:a16="http://schemas.microsoft.com/office/drawing/2014/main" id="{A8759955-57D6-0C67-8AEB-F8BB2D943BD2}"/>
              </a:ext>
            </a:extLst>
          </p:cNvPr>
          <p:cNvSpPr>
            <a:spLocks noGrp="1"/>
          </p:cNvSpPr>
          <p:nvPr>
            <p:ph type="body" idx="1"/>
          </p:nvPr>
        </p:nvSpPr>
        <p:spPr/>
        <p:txBody>
          <a:bodyPr/>
          <a:lstStyle/>
          <a:p>
            <a:r>
              <a:rPr lang="en-US" dirty="0"/>
              <a:t>Alzheimer’s (</a:t>
            </a:r>
            <a:r>
              <a:rPr lang="en-US" dirty="0" err="1"/>
              <a:t>AHLZ</a:t>
            </a:r>
            <a:r>
              <a:rPr lang="en-US" dirty="0"/>
              <a:t>-high-</a:t>
            </a:r>
            <a:r>
              <a:rPr lang="en-US" dirty="0" err="1"/>
              <a:t>merz</a:t>
            </a:r>
            <a:r>
              <a:rPr lang="en-US" dirty="0"/>
              <a:t>) is a disease of the brain that causes problems with memory, thinking and behavior. </a:t>
            </a:r>
          </a:p>
          <a:p>
            <a:pPr marL="114300" indent="0" algn="ctr">
              <a:buNone/>
            </a:pPr>
            <a:r>
              <a:rPr lang="en-US" sz="3600" b="1" dirty="0">
                <a:solidFill>
                  <a:srgbClr val="FF0000"/>
                </a:solidFill>
              </a:rPr>
              <a:t>AD is not a normal part of aging</a:t>
            </a:r>
          </a:p>
          <a:p>
            <a:endParaRPr lang="en-US" sz="3600" b="1" dirty="0">
              <a:solidFill>
                <a:srgbClr val="FF0000"/>
              </a:solidFill>
            </a:endParaRPr>
          </a:p>
        </p:txBody>
      </p:sp>
    </p:spTree>
    <p:extLst>
      <p:ext uri="{BB962C8B-B14F-4D97-AF65-F5344CB8AC3E}">
        <p14:creationId xmlns:p14="http://schemas.microsoft.com/office/powerpoint/2010/main" val="150070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495648" y="1524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b="1" dirty="0"/>
              <a:t>Incidence/Cost of Alzheimer’s Disease</a:t>
            </a:r>
            <a:endParaRPr b="1" dirty="0"/>
          </a:p>
        </p:txBody>
      </p:sp>
      <p:sp>
        <p:nvSpPr>
          <p:cNvPr id="104" name="Google Shape;104;p2"/>
          <p:cNvSpPr txBox="1">
            <a:spLocks noGrp="1"/>
          </p:cNvSpPr>
          <p:nvPr>
            <p:ph type="body" idx="1"/>
          </p:nvPr>
        </p:nvSpPr>
        <p:spPr>
          <a:xfrm>
            <a:off x="495648" y="1166019"/>
            <a:ext cx="8229600" cy="5539581"/>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20000"/>
              </a:lnSpc>
              <a:spcBef>
                <a:spcPts val="0"/>
              </a:spcBef>
              <a:spcAft>
                <a:spcPts val="0"/>
              </a:spcAft>
              <a:buClr>
                <a:schemeClr val="dk1"/>
              </a:buClr>
              <a:buSzPts val="3200"/>
              <a:buChar char="•"/>
            </a:pPr>
            <a:r>
              <a:rPr lang="en-US" dirty="0"/>
              <a:t>More than </a:t>
            </a:r>
            <a:r>
              <a:rPr lang="en-US" dirty="0">
                <a:solidFill>
                  <a:srgbClr val="FF0000"/>
                </a:solidFill>
              </a:rPr>
              <a:t>5 million Americans </a:t>
            </a:r>
            <a:r>
              <a:rPr lang="en-US" dirty="0"/>
              <a:t>have Alzheimer’s disease, </a:t>
            </a:r>
            <a:r>
              <a:rPr lang="en-US" u="sng" dirty="0"/>
              <a:t>the most common form of dementia.</a:t>
            </a:r>
            <a:r>
              <a:rPr lang="en-US" dirty="0"/>
              <a:t> </a:t>
            </a:r>
          </a:p>
          <a:p>
            <a:pPr marL="342900" lvl="0" indent="-342900" algn="l" rtl="0">
              <a:lnSpc>
                <a:spcPct val="120000"/>
              </a:lnSpc>
              <a:spcBef>
                <a:spcPts val="0"/>
              </a:spcBef>
              <a:spcAft>
                <a:spcPts val="0"/>
              </a:spcAft>
              <a:buClr>
                <a:schemeClr val="dk1"/>
              </a:buClr>
              <a:buSzPts val="3200"/>
              <a:buChar char="•"/>
            </a:pPr>
            <a:r>
              <a:rPr lang="en-US" b="0" i="0" dirty="0">
                <a:solidFill>
                  <a:srgbClr val="FF0000"/>
                </a:solidFill>
                <a:effectLst/>
                <a:latin typeface="Source Sans Pro" panose="020B0503030403020204" pitchFamily="34" charset="0"/>
              </a:rPr>
              <a:t>7</a:t>
            </a:r>
            <a:r>
              <a:rPr lang="en-US" b="0" i="0" baseline="30000" dirty="0">
                <a:solidFill>
                  <a:srgbClr val="FF0000"/>
                </a:solidFill>
                <a:effectLst/>
                <a:latin typeface="Source Sans Pro" panose="020B0503030403020204" pitchFamily="34" charset="0"/>
              </a:rPr>
              <a:t>th</a:t>
            </a:r>
            <a:r>
              <a:rPr lang="en-US" b="0" i="0" dirty="0">
                <a:solidFill>
                  <a:srgbClr val="FF0000"/>
                </a:solidFill>
                <a:effectLst/>
                <a:latin typeface="Source Sans Pro" panose="020B0503030403020204" pitchFamily="34" charset="0"/>
              </a:rPr>
              <a:t> leading cause of death</a:t>
            </a:r>
            <a:endParaRPr lang="en-US" dirty="0">
              <a:solidFill>
                <a:srgbClr val="FF0000"/>
              </a:solidFill>
            </a:endParaRPr>
          </a:p>
          <a:p>
            <a:pPr marL="342900" lvl="0" indent="-342900" algn="l" rtl="0">
              <a:lnSpc>
                <a:spcPct val="120000"/>
              </a:lnSpc>
              <a:spcBef>
                <a:spcPts val="0"/>
              </a:spcBef>
              <a:spcAft>
                <a:spcPts val="0"/>
              </a:spcAft>
              <a:buClr>
                <a:schemeClr val="dk1"/>
              </a:buClr>
              <a:buSzPts val="3200"/>
              <a:buChar char="•"/>
            </a:pPr>
            <a:r>
              <a:rPr lang="en-US" dirty="0"/>
              <a:t>Alzheimer’s accounts for </a:t>
            </a:r>
            <a:r>
              <a:rPr lang="en-US" dirty="0">
                <a:solidFill>
                  <a:srgbClr val="FF0000"/>
                </a:solidFill>
              </a:rPr>
              <a:t>60 to 80 % of all dementia cases</a:t>
            </a:r>
            <a:r>
              <a:rPr lang="en-US" dirty="0"/>
              <a:t>. </a:t>
            </a:r>
          </a:p>
          <a:p>
            <a:pPr marL="342900" lvl="0" indent="-342900" algn="l" rtl="0">
              <a:lnSpc>
                <a:spcPct val="120000"/>
              </a:lnSpc>
              <a:spcBef>
                <a:spcPts val="0"/>
              </a:spcBef>
              <a:spcAft>
                <a:spcPts val="0"/>
              </a:spcAft>
              <a:buClr>
                <a:schemeClr val="dk1"/>
              </a:buClr>
              <a:buSzPts val="3200"/>
              <a:buChar char="•"/>
            </a:pPr>
            <a:r>
              <a:rPr lang="en-US" dirty="0">
                <a:solidFill>
                  <a:srgbClr val="FF0000"/>
                </a:solidFill>
              </a:rPr>
              <a:t>11 % - age 65 </a:t>
            </a:r>
            <a:r>
              <a:rPr lang="en-US" dirty="0"/>
              <a:t>and older</a:t>
            </a:r>
          </a:p>
          <a:p>
            <a:pPr marL="342900" lvl="0" indent="-342900" algn="l" rtl="0">
              <a:lnSpc>
                <a:spcPct val="120000"/>
              </a:lnSpc>
              <a:spcBef>
                <a:spcPts val="0"/>
              </a:spcBef>
              <a:spcAft>
                <a:spcPts val="0"/>
              </a:spcAft>
              <a:buClr>
                <a:schemeClr val="dk1"/>
              </a:buClr>
              <a:buSzPts val="3200"/>
              <a:buChar char="•"/>
            </a:pPr>
            <a:r>
              <a:rPr lang="en-US" dirty="0">
                <a:solidFill>
                  <a:srgbClr val="FF0000"/>
                </a:solidFill>
              </a:rPr>
              <a:t>30 % - 85 </a:t>
            </a:r>
            <a:r>
              <a:rPr lang="en-US" dirty="0"/>
              <a:t>and older </a:t>
            </a:r>
          </a:p>
          <a:p>
            <a:pPr marL="342900" lvl="0" indent="-342900" algn="l" rtl="0">
              <a:lnSpc>
                <a:spcPct val="120000"/>
              </a:lnSpc>
              <a:spcBef>
                <a:spcPts val="0"/>
              </a:spcBef>
              <a:spcAft>
                <a:spcPts val="0"/>
              </a:spcAft>
              <a:buClr>
                <a:schemeClr val="dk1"/>
              </a:buClr>
              <a:buSzPts val="3200"/>
              <a:buChar char="•"/>
            </a:pPr>
            <a:r>
              <a:rPr lang="en-US" dirty="0"/>
              <a:t>AD impacts more than </a:t>
            </a:r>
            <a:r>
              <a:rPr lang="en-US" dirty="0">
                <a:solidFill>
                  <a:srgbClr val="FF0000"/>
                </a:solidFill>
              </a:rPr>
              <a:t>15 million family members, friends and caregivers</a:t>
            </a:r>
            <a:r>
              <a:rPr lang="en-US" dirty="0"/>
              <a:t>.</a:t>
            </a:r>
          </a:p>
          <a:p>
            <a:pPr marL="342900" lvl="0">
              <a:lnSpc>
                <a:spcPct val="120000"/>
              </a:lnSpc>
              <a:spcBef>
                <a:spcPts val="0"/>
              </a:spcBef>
              <a:buSzPts val="3200"/>
            </a:pPr>
            <a:r>
              <a:rPr lang="en-US" sz="3600" dirty="0">
                <a:solidFill>
                  <a:srgbClr val="FF0000"/>
                </a:solidFill>
              </a:rPr>
              <a:t>Medicare and Medicaid </a:t>
            </a:r>
            <a:r>
              <a:rPr lang="en-US" sz="3600" dirty="0"/>
              <a:t>Treatment Cost </a:t>
            </a:r>
            <a:r>
              <a:rPr lang="en-US" sz="3600" dirty="0">
                <a:solidFill>
                  <a:srgbClr val="FF0000"/>
                </a:solidFill>
              </a:rPr>
              <a:t>covers  $175 billion</a:t>
            </a:r>
            <a:r>
              <a:rPr lang="en-US" dirty="0"/>
              <a:t>/yr.</a:t>
            </a:r>
          </a:p>
          <a:p>
            <a:pPr marL="342900" lvl="0">
              <a:lnSpc>
                <a:spcPct val="120000"/>
              </a:lnSpc>
              <a:spcBef>
                <a:spcPts val="0"/>
              </a:spcBef>
              <a:buSzPts val="3200"/>
            </a:pPr>
            <a:r>
              <a:rPr lang="en-US" dirty="0">
                <a:solidFill>
                  <a:srgbClr val="FF0000"/>
                </a:solidFill>
              </a:rPr>
              <a:t>$250 billion is spent annually in out-of-pocket </a:t>
            </a:r>
            <a:r>
              <a:rPr lang="en-US" dirty="0"/>
              <a:t>healthcare for Alzheimer’s,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E33F-79F6-462D-3ED2-71E5B607A7A2}"/>
              </a:ext>
            </a:extLst>
          </p:cNvPr>
          <p:cNvSpPr>
            <a:spLocks noGrp="1"/>
          </p:cNvSpPr>
          <p:nvPr>
            <p:ph type="title"/>
          </p:nvPr>
        </p:nvSpPr>
        <p:spPr>
          <a:xfrm>
            <a:off x="457200" y="0"/>
            <a:ext cx="8229600" cy="887767"/>
          </a:xfrm>
        </p:spPr>
        <p:txBody>
          <a:bodyPr/>
          <a:lstStyle/>
          <a:p>
            <a:r>
              <a:rPr lang="en-US" dirty="0"/>
              <a:t>Other types of Dementia </a:t>
            </a:r>
          </a:p>
        </p:txBody>
      </p:sp>
      <p:sp>
        <p:nvSpPr>
          <p:cNvPr id="3" name="Text Placeholder 2">
            <a:extLst>
              <a:ext uri="{FF2B5EF4-FFF2-40B4-BE49-F238E27FC236}">
                <a16:creationId xmlns:a16="http://schemas.microsoft.com/office/drawing/2014/main" id="{AD07CDA7-F8C1-4B84-37C9-60D0C20A2785}"/>
              </a:ext>
            </a:extLst>
          </p:cNvPr>
          <p:cNvSpPr>
            <a:spLocks noGrp="1"/>
          </p:cNvSpPr>
          <p:nvPr>
            <p:ph type="body" idx="1"/>
          </p:nvPr>
        </p:nvSpPr>
        <p:spPr>
          <a:xfrm>
            <a:off x="304060" y="736846"/>
            <a:ext cx="8535880" cy="6445189"/>
          </a:xfrm>
        </p:spPr>
        <p:txBody>
          <a:bodyPr>
            <a:normAutofit fontScale="85000" lnSpcReduction="20000"/>
          </a:bodyPr>
          <a:lstStyle/>
          <a:p>
            <a:pPr>
              <a:lnSpc>
                <a:spcPct val="120000"/>
              </a:lnSpc>
            </a:pPr>
            <a:r>
              <a:rPr lang="en-US" b="1" dirty="0"/>
              <a:t>Second most Common -Vascular dementia </a:t>
            </a:r>
            <a:r>
              <a:rPr lang="en-US" dirty="0"/>
              <a:t>is a decline in thinking skills caused by conditions </a:t>
            </a:r>
            <a:r>
              <a:rPr lang="en-US" dirty="0">
                <a:solidFill>
                  <a:srgbClr val="FF0000"/>
                </a:solidFill>
              </a:rPr>
              <a:t>that block or reduce blood flow to the brain</a:t>
            </a:r>
            <a:r>
              <a:rPr lang="en-US" dirty="0"/>
              <a:t>,  i.e., strokes and atherosclerosis of brain blood vessels. </a:t>
            </a:r>
          </a:p>
          <a:p>
            <a:pPr>
              <a:lnSpc>
                <a:spcPct val="120000"/>
              </a:lnSpc>
            </a:pPr>
            <a:r>
              <a:rPr lang="en-US" b="1" dirty="0"/>
              <a:t>Mixed dementia </a:t>
            </a:r>
            <a:r>
              <a:rPr lang="en-US" dirty="0"/>
              <a:t>– Simple due to </a:t>
            </a:r>
            <a:r>
              <a:rPr lang="en-US" dirty="0">
                <a:solidFill>
                  <a:srgbClr val="FF0000"/>
                </a:solidFill>
              </a:rPr>
              <a:t>various causes</a:t>
            </a:r>
            <a:r>
              <a:rPr lang="en-US" dirty="0"/>
              <a:t>. </a:t>
            </a:r>
          </a:p>
          <a:p>
            <a:pPr>
              <a:lnSpc>
                <a:spcPct val="120000"/>
              </a:lnSpc>
            </a:pPr>
            <a:r>
              <a:rPr lang="en-US" b="1" dirty="0"/>
              <a:t>Parkinson’s disease </a:t>
            </a:r>
            <a:r>
              <a:rPr lang="en-US" dirty="0"/>
              <a:t>dementia – affecting certain parts of the brain-</a:t>
            </a:r>
            <a:r>
              <a:rPr lang="en-US" b="0" i="0" dirty="0">
                <a:solidFill>
                  <a:srgbClr val="000000"/>
                </a:solidFill>
                <a:effectLst/>
                <a:latin typeface="Times New Roman" panose="02020603050405020304" pitchFamily="18" charset="0"/>
              </a:rPr>
              <a:t> </a:t>
            </a:r>
            <a:r>
              <a:rPr lang="en-US" i="0" dirty="0">
                <a:solidFill>
                  <a:srgbClr val="FF0000"/>
                </a:solidFill>
                <a:effectLst/>
                <a:latin typeface="Times New Roman" panose="02020603050405020304" pitchFamily="18" charset="0"/>
              </a:rPr>
              <a:t>Bas</a:t>
            </a:r>
            <a:r>
              <a:rPr lang="en-US" i="0" dirty="0">
                <a:solidFill>
                  <a:srgbClr val="FF0000"/>
                </a:solidFill>
                <a:effectLst/>
                <a:latin typeface="Calibri" panose="020F0502020204030204" pitchFamily="34" charset="0"/>
                <a:cs typeface="Calibri" panose="020F0502020204030204" pitchFamily="34" charset="0"/>
              </a:rPr>
              <a:t>al ganglia and Neurotransmitters</a:t>
            </a:r>
            <a:endParaRPr lang="en-US" dirty="0">
              <a:solidFill>
                <a:srgbClr val="FF0000"/>
              </a:solidFill>
              <a:latin typeface="Calibri" panose="020F0502020204030204" pitchFamily="34" charset="0"/>
              <a:cs typeface="Calibri" panose="020F0502020204030204" pitchFamily="34" charset="0"/>
            </a:endParaRPr>
          </a:p>
          <a:p>
            <a:pPr>
              <a:lnSpc>
                <a:spcPct val="120000"/>
              </a:lnSpc>
            </a:pPr>
            <a:r>
              <a:rPr lang="en-US" b="1" dirty="0"/>
              <a:t>Dementia with </a:t>
            </a:r>
            <a:r>
              <a:rPr lang="en-US" b="1" dirty="0">
                <a:solidFill>
                  <a:srgbClr val="FF0000"/>
                </a:solidFill>
              </a:rPr>
              <a:t>Lewy bodies </a:t>
            </a:r>
            <a:r>
              <a:rPr lang="en-US" dirty="0"/>
              <a:t>is a type of progressive dementia</a:t>
            </a:r>
          </a:p>
          <a:p>
            <a:pPr>
              <a:lnSpc>
                <a:spcPct val="120000"/>
              </a:lnSpc>
            </a:pPr>
            <a:r>
              <a:rPr lang="en-US" b="1" dirty="0"/>
              <a:t>Huntington’s disease dementia </a:t>
            </a:r>
            <a:r>
              <a:rPr lang="en-US" dirty="0"/>
              <a:t>is a progressive brain disorder caused by a </a:t>
            </a:r>
            <a:r>
              <a:rPr lang="en-US" dirty="0">
                <a:solidFill>
                  <a:srgbClr val="FF0000"/>
                </a:solidFill>
              </a:rPr>
              <a:t>defective gene </a:t>
            </a:r>
          </a:p>
          <a:p>
            <a:pPr>
              <a:lnSpc>
                <a:spcPct val="120000"/>
              </a:lnSpc>
            </a:pPr>
            <a:r>
              <a:rPr lang="en-US" b="1" dirty="0"/>
              <a:t>Frontotemporal dementia </a:t>
            </a:r>
            <a:r>
              <a:rPr lang="en-US" dirty="0"/>
              <a:t>(</a:t>
            </a:r>
            <a:r>
              <a:rPr lang="en-US" dirty="0" err="1"/>
              <a:t>FTD</a:t>
            </a:r>
            <a:r>
              <a:rPr lang="en-US" dirty="0"/>
              <a:t>) -</a:t>
            </a:r>
            <a:r>
              <a:rPr lang="en-US" dirty="0">
                <a:solidFill>
                  <a:srgbClr val="FF0000"/>
                </a:solidFill>
              </a:rPr>
              <a:t>progressive cell degeneration </a:t>
            </a:r>
            <a:r>
              <a:rPr lang="en-US" dirty="0"/>
              <a:t>in the brain’s frontal lobes or temporal lobes</a:t>
            </a:r>
          </a:p>
          <a:p>
            <a:pPr>
              <a:lnSpc>
                <a:spcPct val="120000"/>
              </a:lnSpc>
            </a:pPr>
            <a:r>
              <a:rPr lang="en-US" b="1" dirty="0"/>
              <a:t>Korsakoff syndrome </a:t>
            </a:r>
            <a:r>
              <a:rPr lang="en-US" dirty="0"/>
              <a:t>is a disorder caused by severe deficiency of thiamine (vitamin B-1). (Alcohol Abuse)</a:t>
            </a:r>
          </a:p>
        </p:txBody>
      </p:sp>
    </p:spTree>
    <p:extLst>
      <p:ext uri="{BB962C8B-B14F-4D97-AF65-F5344CB8AC3E}">
        <p14:creationId xmlns:p14="http://schemas.microsoft.com/office/powerpoint/2010/main" val="3370078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2BE7-D3A0-5D05-6AD0-4873BA75437B}"/>
              </a:ext>
            </a:extLst>
          </p:cNvPr>
          <p:cNvSpPr>
            <a:spLocks noGrp="1"/>
          </p:cNvSpPr>
          <p:nvPr>
            <p:ph type="title"/>
          </p:nvPr>
        </p:nvSpPr>
        <p:spPr/>
        <p:txBody>
          <a:bodyPr>
            <a:noAutofit/>
          </a:bodyPr>
          <a:lstStyle/>
          <a:p>
            <a:r>
              <a:rPr lang="en-US" sz="3600" b="1" dirty="0"/>
              <a:t>HOW ALZHEIMER’S AFFECTS THE BRAIN </a:t>
            </a:r>
          </a:p>
        </p:txBody>
      </p:sp>
      <p:sp>
        <p:nvSpPr>
          <p:cNvPr id="3" name="Text Placeholder 2">
            <a:extLst>
              <a:ext uri="{FF2B5EF4-FFF2-40B4-BE49-F238E27FC236}">
                <a16:creationId xmlns:a16="http://schemas.microsoft.com/office/drawing/2014/main" id="{3C864691-9E9B-9464-A4D2-4F69F44E6BD1}"/>
              </a:ext>
            </a:extLst>
          </p:cNvPr>
          <p:cNvSpPr>
            <a:spLocks noGrp="1"/>
          </p:cNvSpPr>
          <p:nvPr>
            <p:ph type="body" idx="1"/>
          </p:nvPr>
        </p:nvSpPr>
        <p:spPr>
          <a:xfrm>
            <a:off x="395056" y="1417638"/>
            <a:ext cx="8229600" cy="5102441"/>
          </a:xfrm>
        </p:spPr>
        <p:txBody>
          <a:bodyPr>
            <a:normAutofit/>
          </a:bodyPr>
          <a:lstStyle/>
          <a:p>
            <a:pPr>
              <a:lnSpc>
                <a:spcPct val="120000"/>
              </a:lnSpc>
            </a:pPr>
            <a:r>
              <a:rPr lang="en-US" dirty="0"/>
              <a:t>The changes that take place in the brain begin (at the microscopic level) </a:t>
            </a:r>
            <a:r>
              <a:rPr lang="en-US" b="1" dirty="0"/>
              <a:t>long before (10 years) the first signs of memory loss</a:t>
            </a:r>
            <a:r>
              <a:rPr lang="en-US" dirty="0"/>
              <a:t>. </a:t>
            </a:r>
          </a:p>
          <a:p>
            <a:pPr>
              <a:lnSpc>
                <a:spcPct val="120000"/>
              </a:lnSpc>
            </a:pPr>
            <a:r>
              <a:rPr lang="en-US" b="1" dirty="0">
                <a:solidFill>
                  <a:srgbClr val="FF0000"/>
                </a:solidFill>
              </a:rPr>
              <a:t>This is a MAJOR CAUSE of Delayed Treatment and Poor Outcome</a:t>
            </a:r>
          </a:p>
        </p:txBody>
      </p:sp>
    </p:spTree>
    <p:extLst>
      <p:ext uri="{BB962C8B-B14F-4D97-AF65-F5344CB8AC3E}">
        <p14:creationId xmlns:p14="http://schemas.microsoft.com/office/powerpoint/2010/main" val="410440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832E-500D-0332-320D-1D2820050CB9}"/>
              </a:ext>
            </a:extLst>
          </p:cNvPr>
          <p:cNvSpPr>
            <a:spLocks noGrp="1"/>
          </p:cNvSpPr>
          <p:nvPr>
            <p:ph type="title"/>
          </p:nvPr>
        </p:nvSpPr>
        <p:spPr>
          <a:xfrm>
            <a:off x="457200" y="1"/>
            <a:ext cx="8229600" cy="585926"/>
          </a:xfrm>
        </p:spPr>
        <p:txBody>
          <a:bodyPr>
            <a:noAutofit/>
          </a:bodyPr>
          <a:lstStyle/>
          <a:p>
            <a:r>
              <a:rPr lang="en-US" sz="3600" dirty="0"/>
              <a:t>Signs and symptoms of Alzheimer's disease</a:t>
            </a:r>
          </a:p>
        </p:txBody>
      </p:sp>
      <p:sp>
        <p:nvSpPr>
          <p:cNvPr id="3" name="Text Placeholder 2">
            <a:extLst>
              <a:ext uri="{FF2B5EF4-FFF2-40B4-BE49-F238E27FC236}">
                <a16:creationId xmlns:a16="http://schemas.microsoft.com/office/drawing/2014/main" id="{C068CE9C-E082-D2BD-3B56-88CF38EDCC5B}"/>
              </a:ext>
            </a:extLst>
          </p:cNvPr>
          <p:cNvSpPr>
            <a:spLocks noGrp="1"/>
          </p:cNvSpPr>
          <p:nvPr>
            <p:ph type="body" idx="1"/>
          </p:nvPr>
        </p:nvSpPr>
        <p:spPr>
          <a:xfrm>
            <a:off x="230819" y="585926"/>
            <a:ext cx="8815526" cy="6533965"/>
          </a:xfrm>
        </p:spPr>
        <p:txBody>
          <a:bodyPr>
            <a:normAutofit fontScale="85000" lnSpcReduction="20000"/>
          </a:bodyPr>
          <a:lstStyle/>
          <a:p>
            <a:pPr>
              <a:lnSpc>
                <a:spcPct val="120000"/>
              </a:lnSpc>
            </a:pPr>
            <a:r>
              <a:rPr lang="en-US" dirty="0">
                <a:solidFill>
                  <a:srgbClr val="FF0000"/>
                </a:solidFill>
              </a:rPr>
              <a:t>Memory problems </a:t>
            </a:r>
            <a:r>
              <a:rPr lang="en-US" dirty="0"/>
              <a:t>– Most often first sign of cognitive impairment </a:t>
            </a:r>
          </a:p>
          <a:p>
            <a:pPr>
              <a:lnSpc>
                <a:spcPct val="120000"/>
              </a:lnSpc>
            </a:pPr>
            <a:r>
              <a:rPr lang="en-US" dirty="0"/>
              <a:t>This referred to as - </a:t>
            </a:r>
            <a:r>
              <a:rPr lang="en-US" dirty="0">
                <a:solidFill>
                  <a:srgbClr val="FF0000"/>
                </a:solidFill>
              </a:rPr>
              <a:t>mild cognitive impairment (MCI). </a:t>
            </a:r>
          </a:p>
          <a:p>
            <a:pPr>
              <a:lnSpc>
                <a:spcPct val="120000"/>
              </a:lnSpc>
            </a:pPr>
            <a:r>
              <a:rPr lang="en-US" dirty="0">
                <a:solidFill>
                  <a:srgbClr val="FF0000"/>
                </a:solidFill>
              </a:rPr>
              <a:t>With MCI - </a:t>
            </a:r>
            <a:r>
              <a:rPr lang="en-US" dirty="0"/>
              <a:t>more memory problems than normal for their age, but symptoms do not interfere with their everyday lives. </a:t>
            </a:r>
          </a:p>
          <a:p>
            <a:pPr>
              <a:lnSpc>
                <a:spcPct val="120000"/>
              </a:lnSpc>
            </a:pPr>
            <a:r>
              <a:rPr lang="en-US" dirty="0">
                <a:solidFill>
                  <a:srgbClr val="FF0000"/>
                </a:solidFill>
              </a:rPr>
              <a:t>Movement difficulties </a:t>
            </a:r>
            <a:r>
              <a:rPr lang="en-US" dirty="0"/>
              <a:t>and problems with the </a:t>
            </a:r>
            <a:r>
              <a:rPr lang="en-US" dirty="0">
                <a:solidFill>
                  <a:srgbClr val="FF0000"/>
                </a:solidFill>
              </a:rPr>
              <a:t>sense of smell </a:t>
            </a:r>
            <a:r>
              <a:rPr lang="en-US" dirty="0"/>
              <a:t>have also been linked to MCI. </a:t>
            </a:r>
          </a:p>
          <a:p>
            <a:pPr>
              <a:lnSpc>
                <a:spcPct val="120000"/>
              </a:lnSpc>
            </a:pPr>
            <a:r>
              <a:rPr lang="en-US" dirty="0"/>
              <a:t>MCI is a major risk for developing Alzheimer’s, </a:t>
            </a:r>
            <a:r>
              <a:rPr lang="en-US" b="1" dirty="0">
                <a:solidFill>
                  <a:srgbClr val="FF0000"/>
                </a:solidFill>
              </a:rPr>
              <a:t>but not all do</a:t>
            </a:r>
            <a:r>
              <a:rPr lang="en-US" dirty="0"/>
              <a:t> </a:t>
            </a:r>
          </a:p>
          <a:p>
            <a:pPr marL="114300" indent="0">
              <a:lnSpc>
                <a:spcPct val="120000"/>
              </a:lnSpc>
              <a:buNone/>
            </a:pPr>
            <a:r>
              <a:rPr lang="en-US" b="1" dirty="0"/>
              <a:t>(Discuss Later another show</a:t>
            </a:r>
            <a:r>
              <a:rPr lang="en-US" dirty="0"/>
              <a:t> – has to reduce the risk of dementia and slow Progression)</a:t>
            </a:r>
          </a:p>
          <a:p>
            <a:pPr>
              <a:lnSpc>
                <a:spcPct val="120000"/>
              </a:lnSpc>
            </a:pPr>
            <a:r>
              <a:rPr lang="en-US" dirty="0"/>
              <a:t>The first symptoms of Alzheimer’s vary from person to person. </a:t>
            </a:r>
          </a:p>
          <a:p>
            <a:pPr>
              <a:lnSpc>
                <a:spcPct val="120000"/>
              </a:lnSpc>
            </a:pPr>
            <a:r>
              <a:rPr lang="en-US" dirty="0"/>
              <a:t>These include -nonmemory problems</a:t>
            </a:r>
          </a:p>
          <a:p>
            <a:pPr lvl="1">
              <a:lnSpc>
                <a:spcPct val="120000"/>
              </a:lnSpc>
            </a:pPr>
            <a:r>
              <a:rPr lang="en-US" dirty="0">
                <a:solidFill>
                  <a:srgbClr val="FF0000"/>
                </a:solidFill>
              </a:rPr>
              <a:t>Word-finding</a:t>
            </a:r>
          </a:p>
          <a:p>
            <a:pPr lvl="1">
              <a:lnSpc>
                <a:spcPct val="120000"/>
              </a:lnSpc>
            </a:pPr>
            <a:r>
              <a:rPr lang="en-US" dirty="0">
                <a:solidFill>
                  <a:srgbClr val="FF0000"/>
                </a:solidFill>
              </a:rPr>
              <a:t>Vision/spatial issues, </a:t>
            </a:r>
          </a:p>
          <a:p>
            <a:pPr lvl="1">
              <a:lnSpc>
                <a:spcPct val="120000"/>
              </a:lnSpc>
            </a:pPr>
            <a:r>
              <a:rPr lang="en-US" dirty="0">
                <a:solidFill>
                  <a:srgbClr val="FF0000"/>
                </a:solidFill>
              </a:rPr>
              <a:t>Impaired reasoning or judgment</a:t>
            </a:r>
          </a:p>
        </p:txBody>
      </p:sp>
    </p:spTree>
    <p:extLst>
      <p:ext uri="{BB962C8B-B14F-4D97-AF65-F5344CB8AC3E}">
        <p14:creationId xmlns:p14="http://schemas.microsoft.com/office/powerpoint/2010/main" val="254960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5794442" y="1219200"/>
            <a:ext cx="32004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b="1">
                <a:solidFill>
                  <a:schemeClr val="dk1"/>
                </a:solidFill>
                <a:latin typeface="Calibri"/>
                <a:ea typeface="Calibri"/>
                <a:cs typeface="Calibri"/>
                <a:sym typeface="Calibri"/>
              </a:rPr>
              <a:t>Latest Research on AD</a:t>
            </a:r>
            <a:endParaRPr sz="3600" b="1"/>
          </a:p>
        </p:txBody>
      </p:sp>
      <p:sp>
        <p:nvSpPr>
          <p:cNvPr id="118" name="Google Shape;118;p4"/>
          <p:cNvSpPr txBox="1">
            <a:spLocks noGrp="1"/>
          </p:cNvSpPr>
          <p:nvPr>
            <p:ph type="body" idx="1"/>
          </p:nvPr>
        </p:nvSpPr>
        <p:spPr>
          <a:xfrm>
            <a:off x="6059520" y="2971800"/>
            <a:ext cx="2819400" cy="2209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ct val="100000"/>
              <a:buNone/>
            </a:pPr>
            <a:r>
              <a:rPr lang="en-US" b="1">
                <a:solidFill>
                  <a:srgbClr val="FF0000"/>
                </a:solidFill>
              </a:rPr>
              <a:t>Loss of smell </a:t>
            </a:r>
            <a:r>
              <a:rPr lang="en-US"/>
              <a:t>may be first symptom and sign due to Entorhinal plaque location</a:t>
            </a:r>
            <a:endParaRPr/>
          </a:p>
        </p:txBody>
      </p:sp>
      <p:pic>
        <p:nvPicPr>
          <p:cNvPr id="119" name="Google Shape;119;p4" descr="http://upload.wikimedia.org/wikipedia/commons/c/c1/Alzheimers_entorhinal_cortex.PNG"/>
          <p:cNvPicPr preferRelativeResize="0"/>
          <p:nvPr/>
        </p:nvPicPr>
        <p:blipFill rotWithShape="1">
          <a:blip r:embed="rId3">
            <a:alphaModFix/>
          </a:blip>
          <a:srcRect/>
          <a:stretch/>
        </p:blipFill>
        <p:spPr>
          <a:xfrm>
            <a:off x="0" y="0"/>
            <a:ext cx="5695950" cy="7000876"/>
          </a:xfrm>
          <a:prstGeom prst="rect">
            <a:avLst/>
          </a:prstGeom>
          <a:noFill/>
          <a:ln>
            <a:noFill/>
          </a:ln>
        </p:spPr>
      </p:pic>
      <p:sp>
        <p:nvSpPr>
          <p:cNvPr id="120" name="Google Shape;120;p4"/>
          <p:cNvSpPr/>
          <p:nvPr/>
        </p:nvSpPr>
        <p:spPr>
          <a:xfrm>
            <a:off x="5794442" y="5580727"/>
            <a:ext cx="334955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Usman A Khan, Li Liu, Frank A Provenzano, Diego E Berman, Caterina P Profaci, Richard Sloan, Richard Mayeux, Karen E Duff, Scott A Small. </a:t>
            </a:r>
            <a:r>
              <a:rPr lang="en-US" sz="1100" b="1" i="0" u="none" strike="noStrike" cap="none">
                <a:solidFill>
                  <a:schemeClr val="dk1"/>
                </a:solidFill>
                <a:latin typeface="Calibri"/>
                <a:ea typeface="Calibri"/>
                <a:cs typeface="Calibri"/>
                <a:sym typeface="Calibri"/>
              </a:rPr>
              <a:t>Molecular drivers and cortical spread of lateral entorhinal cortex dysfunction in preclinical Alzheimer's disease</a:t>
            </a:r>
            <a:r>
              <a:rPr lang="en-US" sz="1100" b="0" i="0" u="none" strike="noStrike" cap="none">
                <a:solidFill>
                  <a:schemeClr val="dk1"/>
                </a:solidFill>
                <a:latin typeface="Calibri"/>
                <a:ea typeface="Calibri"/>
                <a:cs typeface="Calibri"/>
                <a:sym typeface="Calibri"/>
              </a:rPr>
              <a:t>. </a:t>
            </a:r>
            <a:r>
              <a:rPr lang="en-US" sz="1100" b="0" i="1" u="none" strike="noStrike" cap="none">
                <a:solidFill>
                  <a:schemeClr val="dk1"/>
                </a:solidFill>
                <a:latin typeface="Calibri"/>
                <a:ea typeface="Calibri"/>
                <a:cs typeface="Calibri"/>
                <a:sym typeface="Calibri"/>
              </a:rPr>
              <a:t>Nature Neuroscience</a:t>
            </a:r>
            <a:r>
              <a:rPr lang="en-US" sz="1100" b="0" i="0" u="none" strike="noStrike" cap="none">
                <a:solidFill>
                  <a:schemeClr val="dk1"/>
                </a:solidFill>
                <a:latin typeface="Calibri"/>
                <a:ea typeface="Calibri"/>
                <a:cs typeface="Calibri"/>
                <a:sym typeface="Calibri"/>
              </a:rPr>
              <a:t>, 2013; DOI: </a:t>
            </a: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10.1038/nn.3606</a:t>
            </a:r>
            <a:endParaRPr sz="1100">
              <a:solidFill>
                <a:schemeClr val="dk1"/>
              </a:solidFill>
              <a:latin typeface="Calibri"/>
              <a:ea typeface="Calibri"/>
              <a:cs typeface="Calibri"/>
              <a:sym typeface="Calibri"/>
            </a:endParaRPr>
          </a:p>
        </p:txBody>
      </p:sp>
      <p:sp>
        <p:nvSpPr>
          <p:cNvPr id="121" name="Google Shape;121;p4"/>
          <p:cNvSpPr/>
          <p:nvPr/>
        </p:nvSpPr>
        <p:spPr>
          <a:xfrm>
            <a:off x="1447800" y="4191000"/>
            <a:ext cx="1752600" cy="3810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1935</Words>
  <Application>Microsoft Office PowerPoint</Application>
  <PresentationFormat>On-screen Show (4:3)</PresentationFormat>
  <Paragraphs>129</Paragraphs>
  <Slides>21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abril-text</vt:lpstr>
      <vt:lpstr>Arial</vt:lpstr>
      <vt:lpstr>Calibri</vt:lpstr>
      <vt:lpstr>Calibri Light</vt:lpstr>
      <vt:lpstr>montserrat</vt:lpstr>
      <vt:lpstr>Source Sans Pro</vt:lpstr>
      <vt:lpstr>Times New Roman</vt:lpstr>
      <vt:lpstr>Office Theme</vt:lpstr>
      <vt:lpstr>Alzheimer’s Disease Part I Living Well Radio Show 21</vt:lpstr>
      <vt:lpstr>DISCLAIMER</vt:lpstr>
      <vt:lpstr>AD History – Pathology  Disease of the Brain discovered at Death</vt:lpstr>
      <vt:lpstr>Symptoms of AD Cognitive Decline</vt:lpstr>
      <vt:lpstr>Incidence/Cost of Alzheimer’s Disease</vt:lpstr>
      <vt:lpstr>Other types of Dementia </vt:lpstr>
      <vt:lpstr>HOW ALZHEIMER’S AFFECTS THE BRAIN </vt:lpstr>
      <vt:lpstr>Signs and symptoms of Alzheimer's disease</vt:lpstr>
      <vt:lpstr>Latest Research on AD</vt:lpstr>
      <vt:lpstr>Stages of Alzheimer's disease</vt:lpstr>
      <vt:lpstr>Diagnosing AD</vt:lpstr>
      <vt:lpstr>Diagnosing AD</vt:lpstr>
      <vt:lpstr>Role of PET SCANS?</vt:lpstr>
      <vt:lpstr>Microscopic Pathology of AD</vt:lpstr>
      <vt:lpstr>Traditional Risk Factors for AD</vt:lpstr>
      <vt:lpstr>Genetic Risk Factors for AD</vt:lpstr>
      <vt:lpstr>Types of AD</vt:lpstr>
      <vt:lpstr>What goes wrong in the brain?</vt:lpstr>
      <vt:lpstr>Theories on What Breaks down in Alzheimers Disease</vt:lpstr>
      <vt:lpstr>Next Week - Preview</vt:lpstr>
      <vt:lpstr>Sneak Peek of Next Week’s Show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Disease Part I Living Well Radio Show 21</dc:title>
  <dc:creator>Jeff Bost</dc:creator>
  <cp:lastModifiedBy>Jeff Bost</cp:lastModifiedBy>
  <cp:revision>2</cp:revision>
  <dcterms:created xsi:type="dcterms:W3CDTF">2022-09-05T19:36:20Z</dcterms:created>
  <dcterms:modified xsi:type="dcterms:W3CDTF">2022-09-22T21:21:20Z</dcterms:modified>
</cp:coreProperties>
</file>